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Proxima Nova" panose="02000506030000020004"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137" d="100"/>
          <a:sy n="137" d="100"/>
        </p:scale>
        <p:origin x="92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2f2aa38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2f2aa38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03efa6ee5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03efa6ee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03efa6ee5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03efa6ee5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03efa6ee5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03efa6ee5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ab9d75c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ab9d75c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03efa6e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03efa6e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2f2aa38c9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2f2aa38c9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1c35b8ec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1c35b8ec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2f2aa38c9_6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2f2aa38c9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2f2aa38c9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2f2aa38c9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ffe8278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ffe8278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Genre x year?</a:t>
            </a:r>
            <a:endParaRPr/>
          </a:p>
          <a:p>
            <a:pPr marL="0" lvl="0" indent="0" algn="l" rtl="0">
              <a:spcBef>
                <a:spcPts val="0"/>
              </a:spcBef>
              <a:spcAft>
                <a:spcPts val="0"/>
              </a:spcAft>
              <a:buNone/>
            </a:pPr>
            <a:r>
              <a:rPr lang="en"/>
              <a:t>Is there a possibility that movie genre increases in recent years? → more genre, more revenue?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2f2aa38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2f2aa38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4f74d92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4f74d92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4f74d91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4f74d9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2f2aa38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2f2aa38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2f2aa38c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2f2aa38c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2f2aa38c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2f2aa38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3422df82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3422df8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4f74d92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4f74d92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2f2aa38c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2f2aa38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480ff9194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480ff9194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480ff9194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480ff9194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3efa6ee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03efa6e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480ff9194_6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480ff9194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2f2aa38c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2f2aa38c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480ff9194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480ff9194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480ff9194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480ff9194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3e948e8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e948e8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1c35b8ec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1c35b8ec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49908b2d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49908b2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49908b2d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349908b2d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49908b2d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49908b2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49908b2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amanda</a:t>
            </a:r>
            <a:endParaRPr/>
          </a:p>
        </p:txBody>
      </p:sp>
      <p:sp>
        <p:nvSpPr>
          <p:cNvPr id="335" name="Google Shape;335;g1349908b2da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203efa6ee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203efa6ee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1c35b8ec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amanda</a:t>
            </a:r>
            <a:endParaRPr/>
          </a:p>
        </p:txBody>
      </p:sp>
      <p:sp>
        <p:nvSpPr>
          <p:cNvPr id="342" name="Google Shape;342;g131c35b8ec3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31c35b8ec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31c35b8ec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153c2a7e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3153c2a7e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kayla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153c2a7e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153c2a7e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joshsh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3153c2a7e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3153c2a7e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mandy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1646432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3164643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brynne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153c2a7e0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3153c2a7e0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153c2a7e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153c2a7e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31c35b8ec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31c35b8ec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03efa6ee5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03efa6ee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03efa6ee5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03efa6ee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03efa6ee5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03efa6ee5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03efa6ee5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03efa6ee5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03efa6ee5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203efa6ee5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8" name="Google Shape;58;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9" name="Google Shape;59;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DSO Project 2 - Phase 4</a:t>
            </a:r>
            <a:endParaRPr/>
          </a:p>
        </p:txBody>
      </p:sp>
      <p:sp>
        <p:nvSpPr>
          <p:cNvPr id="66" name="Google Shape;66;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By Amanda Cashman, Jou An Lin, Kayla Yedidsion, Selena Sun, Brynne Di Donato, Wei Chien Chang, Meg Gupta, Josh Sherman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258875"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Selected Variable Importance </a:t>
            </a:r>
            <a:endParaRPr b="1"/>
          </a:p>
        </p:txBody>
      </p:sp>
      <p:sp>
        <p:nvSpPr>
          <p:cNvPr id="126" name="Google Shape;126;p23"/>
          <p:cNvSpPr txBox="1">
            <a:spLocks noGrp="1"/>
          </p:cNvSpPr>
          <p:nvPr>
            <p:ph type="body" idx="1"/>
          </p:nvPr>
        </p:nvSpPr>
        <p:spPr>
          <a:xfrm>
            <a:off x="4731600" y="1182900"/>
            <a:ext cx="4260300" cy="3428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000000"/>
              </a:buClr>
              <a:buSzPts val="1800"/>
              <a:buChar char="●"/>
            </a:pPr>
            <a:r>
              <a:rPr lang="en">
                <a:solidFill>
                  <a:srgbClr val="000000"/>
                </a:solidFill>
              </a:rPr>
              <a:t>Budget has the most impact on the dependent variable (gross revenue) by a significant margin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Year has the second most importance followed by unemployed percent and employed percent</a:t>
            </a:r>
            <a:endParaRPr>
              <a:solidFill>
                <a:srgbClr val="000000"/>
              </a:solidFill>
            </a:endParaRPr>
          </a:p>
          <a:p>
            <a:pPr marL="914400" lvl="1" indent="-317500" algn="l" rtl="0">
              <a:spcBef>
                <a:spcPts val="0"/>
              </a:spcBef>
              <a:spcAft>
                <a:spcPts val="0"/>
              </a:spcAft>
              <a:buSzPts val="1400"/>
              <a:buChar char="○"/>
            </a:pPr>
            <a:r>
              <a:rPr lang="en">
                <a:solidFill>
                  <a:srgbClr val="000000"/>
                </a:solidFill>
              </a:rPr>
              <a:t>The latter two variables reflect the current state of the U.S. economy and therefore how much money people have to spend on movies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Score is the least important variable</a:t>
            </a:r>
            <a:endParaRPr>
              <a:solidFill>
                <a:srgbClr val="000000"/>
              </a:solidFill>
            </a:endParaRPr>
          </a:p>
        </p:txBody>
      </p:sp>
      <p:pic>
        <p:nvPicPr>
          <p:cNvPr id="127" name="Google Shape;127;p23"/>
          <p:cNvPicPr preferRelativeResize="0"/>
          <p:nvPr/>
        </p:nvPicPr>
        <p:blipFill>
          <a:blip r:embed="rId3">
            <a:alphaModFix/>
          </a:blip>
          <a:stretch>
            <a:fillRect/>
          </a:stretch>
        </p:blipFill>
        <p:spPr>
          <a:xfrm>
            <a:off x="353950" y="1225863"/>
            <a:ext cx="4260299" cy="3134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Roc Plot Comparison</a:t>
            </a:r>
            <a:endParaRPr b="1"/>
          </a:p>
        </p:txBody>
      </p:sp>
      <p:sp>
        <p:nvSpPr>
          <p:cNvPr id="133" name="Google Shape;133;p24"/>
          <p:cNvSpPr txBox="1">
            <a:spLocks noGrp="1"/>
          </p:cNvSpPr>
          <p:nvPr>
            <p:ph type="body" idx="1"/>
          </p:nvPr>
        </p:nvSpPr>
        <p:spPr>
          <a:xfrm>
            <a:off x="406550" y="4057525"/>
            <a:ext cx="9045300" cy="861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1020">
                <a:solidFill>
                  <a:srgbClr val="000000"/>
                </a:solidFill>
              </a:rPr>
              <a:t>The Binary Logistic Regression model (shown on the left) explains the variance more accurately than the Rapid Predictive Modeler (shown on the right)</a:t>
            </a:r>
            <a:endParaRPr sz="1020">
              <a:solidFill>
                <a:srgbClr val="000000"/>
              </a:solidFill>
            </a:endParaRPr>
          </a:p>
          <a:p>
            <a:pPr marL="0" lvl="0" indent="0" algn="l" rtl="0">
              <a:lnSpc>
                <a:spcPct val="95000"/>
              </a:lnSpc>
              <a:spcBef>
                <a:spcPts val="1200"/>
              </a:spcBef>
              <a:spcAft>
                <a:spcPts val="0"/>
              </a:spcAft>
              <a:buSzPts val="440"/>
              <a:buNone/>
            </a:pPr>
            <a:r>
              <a:rPr lang="en" sz="1020">
                <a:solidFill>
                  <a:srgbClr val="000000"/>
                </a:solidFill>
              </a:rPr>
              <a:t>It demonstrates that our model has a high amount of sensitivity, and so a high amount of accuracy in predicting results. There was also a low rate of specificity which demonstrates a low number of false positive results. </a:t>
            </a:r>
            <a:endParaRPr sz="1020">
              <a:solidFill>
                <a:srgbClr val="000000"/>
              </a:solidFill>
            </a:endParaRPr>
          </a:p>
          <a:p>
            <a:pPr marL="0" lvl="0" indent="0" algn="l" rtl="0">
              <a:lnSpc>
                <a:spcPct val="95000"/>
              </a:lnSpc>
              <a:spcBef>
                <a:spcPts val="1200"/>
              </a:spcBef>
              <a:spcAft>
                <a:spcPts val="1200"/>
              </a:spcAft>
              <a:buSzPts val="440"/>
              <a:buNone/>
            </a:pPr>
            <a:endParaRPr sz="1020">
              <a:solidFill>
                <a:srgbClr val="000000"/>
              </a:solidFill>
            </a:endParaRPr>
          </a:p>
        </p:txBody>
      </p:sp>
      <p:pic>
        <p:nvPicPr>
          <p:cNvPr id="134" name="Google Shape;134;p24"/>
          <p:cNvPicPr preferRelativeResize="0"/>
          <p:nvPr/>
        </p:nvPicPr>
        <p:blipFill>
          <a:blip r:embed="rId3">
            <a:alphaModFix/>
          </a:blip>
          <a:stretch>
            <a:fillRect/>
          </a:stretch>
        </p:blipFill>
        <p:spPr>
          <a:xfrm>
            <a:off x="356600" y="953225"/>
            <a:ext cx="4260899" cy="3104299"/>
          </a:xfrm>
          <a:prstGeom prst="rect">
            <a:avLst/>
          </a:prstGeom>
          <a:noFill/>
          <a:ln>
            <a:noFill/>
          </a:ln>
        </p:spPr>
      </p:pic>
      <p:pic>
        <p:nvPicPr>
          <p:cNvPr id="135" name="Google Shape;135;p24"/>
          <p:cNvPicPr preferRelativeResize="0"/>
          <p:nvPr/>
        </p:nvPicPr>
        <p:blipFill>
          <a:blip r:embed="rId4">
            <a:alphaModFix/>
          </a:blip>
          <a:stretch>
            <a:fillRect/>
          </a:stretch>
        </p:blipFill>
        <p:spPr>
          <a:xfrm>
            <a:off x="4983700" y="966387"/>
            <a:ext cx="3280550" cy="3077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Conclusion</a:t>
            </a:r>
            <a:endParaRPr b="1"/>
          </a:p>
        </p:txBody>
      </p:sp>
      <p:sp>
        <p:nvSpPr>
          <p:cNvPr id="141" name="Google Shape;14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We have high goodness of fit to model: Our ROC curve for model is marked at 0.7541</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Budget and Year are the top two most impacted dependent variables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The high budget bucket has the highest concentration of high gross profit movies (54.65%)</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To aim for the highest gross revenue, providing the highest budget is the statistically proven way which has the highest chance of achieving the goal</a:t>
            </a:r>
            <a:endParaRPr>
              <a:solidFill>
                <a:schemeClr val="dk1"/>
              </a:solidFill>
            </a:endParaRPr>
          </a:p>
          <a:p>
            <a:pPr marL="457200" lvl="0" indent="0" algn="l" rtl="0">
              <a:lnSpc>
                <a:spcPct val="150000"/>
              </a:lnSpc>
              <a:spcBef>
                <a:spcPts val="1200"/>
              </a:spcBef>
              <a:spcAft>
                <a:spcPts val="1200"/>
              </a:spcAft>
              <a:buNone/>
            </a:pP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DSO Project 2 - Phase 3</a:t>
            </a:r>
            <a:endParaRPr/>
          </a:p>
        </p:txBody>
      </p:sp>
      <p:sp>
        <p:nvSpPr>
          <p:cNvPr id="147" name="Google Shape;147;p26"/>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By Amanda Cashman, Jou An Lin, Kayla Yedidsion, Yuzi Sun, Brynne Di Donato, Wei Chien Chang, Meg Gupta, Josh Sherman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260225" y="228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1 &amp; 2 Summary</a:t>
            </a:r>
            <a:endParaRPr sz="1420"/>
          </a:p>
        </p:txBody>
      </p:sp>
      <p:sp>
        <p:nvSpPr>
          <p:cNvPr id="153" name="Google Shape;153;p27"/>
          <p:cNvSpPr txBox="1">
            <a:spLocks noGrp="1"/>
          </p:cNvSpPr>
          <p:nvPr>
            <p:ph type="body" idx="1"/>
          </p:nvPr>
        </p:nvSpPr>
        <p:spPr>
          <a:xfrm>
            <a:off x="311700" y="968375"/>
            <a:ext cx="8520600" cy="3600600"/>
          </a:xfrm>
          <a:prstGeom prst="rect">
            <a:avLst/>
          </a:prstGeom>
        </p:spPr>
        <p:txBody>
          <a:bodyPr spcFirstLastPara="1" wrap="square" lIns="91425" tIns="91425" rIns="91425" bIns="91425" anchor="t" anchorCtr="0">
            <a:noAutofit/>
          </a:bodyPr>
          <a:lstStyle/>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Business Goal: </a:t>
            </a:r>
            <a:r>
              <a:rPr lang="en" sz="1506">
                <a:solidFill>
                  <a:schemeClr val="dk1"/>
                </a:solidFill>
              </a:rPr>
              <a:t>Our business goal is to</a:t>
            </a:r>
            <a:r>
              <a:rPr lang="en" sz="1506" b="1">
                <a:solidFill>
                  <a:schemeClr val="dk1"/>
                </a:solidFill>
              </a:rPr>
              <a:t> </a:t>
            </a:r>
            <a:r>
              <a:rPr lang="en" sz="1506">
                <a:solidFill>
                  <a:schemeClr val="dk1"/>
                </a:solidFill>
              </a:rPr>
              <a:t>analyze the relationship between gross revenue and several other factors such as yearly unemployment rate, rating, genre, year, country, and more.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Dependent Variables: </a:t>
            </a:r>
            <a:r>
              <a:rPr lang="en" sz="1506">
                <a:solidFill>
                  <a:schemeClr val="dk1"/>
                </a:solidFill>
              </a:rPr>
              <a:t>Gross Revenue (numeric variable)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Independent Variables: </a:t>
            </a:r>
            <a:endParaRPr sz="1506" b="1">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Numerical Variables: </a:t>
            </a:r>
            <a:r>
              <a:rPr lang="en" sz="1506">
                <a:solidFill>
                  <a:schemeClr val="dk1"/>
                </a:solidFill>
              </a:rPr>
              <a:t>Budget, Runtime, Unemployment Rate, Employment Rate, IMDB Score</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Categorical Variables: </a:t>
            </a:r>
            <a:r>
              <a:rPr lang="en" sz="1506">
                <a:solidFill>
                  <a:schemeClr val="dk1"/>
                </a:solidFill>
              </a:rPr>
              <a:t>Year, Genre, Country, Movie Rating</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Calculated Variables: </a:t>
            </a:r>
            <a:r>
              <a:rPr lang="en" sz="1506">
                <a:solidFill>
                  <a:schemeClr val="dk1"/>
                </a:solidFill>
              </a:rPr>
              <a:t>Unemployment Rate, Employment Rate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1: </a:t>
            </a:r>
            <a:r>
              <a:rPr lang="en" sz="1506">
                <a:solidFill>
                  <a:schemeClr val="dk1"/>
                </a:solidFill>
              </a:rPr>
              <a:t>Movie Industry Analysis - </a:t>
            </a:r>
            <a:r>
              <a:rPr lang="en" sz="1506" u="sng">
                <a:solidFill>
                  <a:schemeClr val="dk1"/>
                </a:solidFill>
                <a:hlinkClick r:id="rId3">
                  <a:extLst>
                    <a:ext uri="{A12FA001-AC4F-418D-AE19-62706E023703}">
                      <ahyp:hlinkClr xmlns:ahyp="http://schemas.microsoft.com/office/drawing/2018/hyperlinkcolor" val="tx"/>
                    </a:ext>
                  </a:extLst>
                </a:hlinkClick>
              </a:rPr>
              <a:t>access data set</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Arial"/>
              <a:buChar char="○"/>
            </a:pPr>
            <a:r>
              <a:rPr lang="en" sz="1506">
                <a:solidFill>
                  <a:schemeClr val="dk1"/>
                </a:solidFill>
              </a:rPr>
              <a:t>File 1 (Movie Data): 7,668 rows</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2: </a:t>
            </a:r>
            <a:r>
              <a:rPr lang="en" sz="1506">
                <a:solidFill>
                  <a:schemeClr val="dk1"/>
                </a:solidFill>
              </a:rPr>
              <a:t>US Employment &amp; Unemployment Rate since 1940 - </a:t>
            </a:r>
            <a:r>
              <a:rPr lang="en" sz="1506" u="sng">
                <a:solidFill>
                  <a:schemeClr val="dk1"/>
                </a:solidFill>
                <a:hlinkClick r:id="rId4">
                  <a:extLst>
                    <a:ext uri="{A12FA001-AC4F-418D-AE19-62706E023703}">
                      <ahyp:hlinkClr xmlns:ahyp="http://schemas.microsoft.com/office/drawing/2018/hyperlinkcolor" val="tx"/>
                    </a:ext>
                  </a:extLst>
                </a:hlinkClick>
              </a:rPr>
              <a:t>access data set </a:t>
            </a:r>
            <a:endParaRPr sz="1100">
              <a:solidFill>
                <a:schemeClr val="dk1"/>
              </a:solidFill>
            </a:endParaRPr>
          </a:p>
          <a:p>
            <a:pPr marL="457200" lvl="0" indent="0" algn="l" rtl="0">
              <a:lnSpc>
                <a:spcPct val="150000"/>
              </a:lnSpc>
              <a:spcBef>
                <a:spcPts val="0"/>
              </a:spcBef>
              <a:spcAft>
                <a:spcPts val="0"/>
              </a:spcAft>
              <a:buNone/>
            </a:pP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260225" y="249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1 &amp; 2 Summary Cont.</a:t>
            </a:r>
            <a:endParaRPr sz="3400"/>
          </a:p>
        </p:txBody>
      </p:sp>
      <p:sp>
        <p:nvSpPr>
          <p:cNvPr id="159" name="Google Shape;159;p28"/>
          <p:cNvSpPr txBox="1">
            <a:spLocks noGrp="1"/>
          </p:cNvSpPr>
          <p:nvPr>
            <p:ph type="body" idx="1"/>
          </p:nvPr>
        </p:nvSpPr>
        <p:spPr>
          <a:xfrm>
            <a:off x="311700" y="1039225"/>
            <a:ext cx="8520600" cy="3605400"/>
          </a:xfrm>
          <a:prstGeom prst="rect">
            <a:avLst/>
          </a:prstGeom>
        </p:spPr>
        <p:txBody>
          <a:bodyPr spcFirstLastPara="1" wrap="square" lIns="91425" tIns="91425" rIns="91425" bIns="91425" anchor="t" anchorCtr="0">
            <a:normAutofit fontScale="70000" lnSpcReduction="20000"/>
          </a:bodyPr>
          <a:lstStyle/>
          <a:p>
            <a:pPr marL="457200" lvl="0" indent="-328612" algn="l" rtl="0">
              <a:lnSpc>
                <a:spcPct val="150000"/>
              </a:lnSpc>
              <a:spcBef>
                <a:spcPts val="0"/>
              </a:spcBef>
              <a:spcAft>
                <a:spcPts val="0"/>
              </a:spcAft>
              <a:buClr>
                <a:schemeClr val="dk1"/>
              </a:buClr>
              <a:buSzPct val="100000"/>
              <a:buFont typeface="Proxima Nova"/>
              <a:buChar char="●"/>
            </a:pPr>
            <a:r>
              <a:rPr lang="en" sz="2250" b="1">
                <a:solidFill>
                  <a:schemeClr val="dk1"/>
                </a:solidFill>
              </a:rPr>
              <a:t>Number of Observations: </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File 1 (Movie Data): 7,668 rows</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File 2 (Employment Data): 71 rows</a:t>
            </a:r>
            <a:endParaRPr sz="2250">
              <a:solidFill>
                <a:schemeClr val="dk1"/>
              </a:solidFill>
            </a:endParaRPr>
          </a:p>
          <a:p>
            <a:pPr marL="457200" lvl="0" indent="-328612" algn="l" rtl="0">
              <a:lnSpc>
                <a:spcPct val="150000"/>
              </a:lnSpc>
              <a:spcBef>
                <a:spcPts val="0"/>
              </a:spcBef>
              <a:spcAft>
                <a:spcPts val="0"/>
              </a:spcAft>
              <a:buClr>
                <a:schemeClr val="dk1"/>
              </a:buClr>
              <a:buSzPct val="100000"/>
              <a:buFont typeface="Proxima Nova"/>
              <a:buChar char="●"/>
            </a:pPr>
            <a:r>
              <a:rPr lang="en" sz="2250" b="1">
                <a:solidFill>
                  <a:schemeClr val="dk1"/>
                </a:solidFill>
              </a:rPr>
              <a:t>Files: </a:t>
            </a:r>
            <a:r>
              <a:rPr lang="en" sz="2250">
                <a:solidFill>
                  <a:schemeClr val="dk1"/>
                </a:solidFill>
              </a:rPr>
              <a:t>2 files, inner join (common variable: year of movie release)</a:t>
            </a:r>
            <a:endParaRPr sz="2250" b="1">
              <a:solidFill>
                <a:schemeClr val="dk1"/>
              </a:solidFill>
            </a:endParaRPr>
          </a:p>
          <a:p>
            <a:pPr marL="457200" lvl="0" indent="-328612" algn="l" rtl="0">
              <a:lnSpc>
                <a:spcPct val="150000"/>
              </a:lnSpc>
              <a:spcBef>
                <a:spcPts val="0"/>
              </a:spcBef>
              <a:spcAft>
                <a:spcPts val="0"/>
              </a:spcAft>
              <a:buClr>
                <a:schemeClr val="dk1"/>
              </a:buClr>
              <a:buSzPct val="100000"/>
              <a:buFont typeface="Arial"/>
              <a:buChar char="●"/>
            </a:pPr>
            <a:r>
              <a:rPr lang="en" sz="2250" b="1">
                <a:solidFill>
                  <a:schemeClr val="dk1"/>
                </a:solidFill>
              </a:rPr>
              <a:t>Correlations: </a:t>
            </a:r>
            <a:r>
              <a:rPr lang="en" sz="2250">
                <a:solidFill>
                  <a:schemeClr val="dk1"/>
                </a:solidFill>
              </a:rPr>
              <a:t>Each variable has a statistically significant relationship with gross revenue (p &lt; .05) - budget has the strongest correlation</a:t>
            </a:r>
            <a:endParaRPr sz="2250">
              <a:solidFill>
                <a:schemeClr val="dk1"/>
              </a:solidFill>
            </a:endParaRPr>
          </a:p>
          <a:p>
            <a:pPr marL="457200" lvl="0" indent="-328612" algn="l" rtl="0">
              <a:lnSpc>
                <a:spcPct val="150000"/>
              </a:lnSpc>
              <a:spcBef>
                <a:spcPts val="0"/>
              </a:spcBef>
              <a:spcAft>
                <a:spcPts val="0"/>
              </a:spcAft>
              <a:buClr>
                <a:schemeClr val="dk1"/>
              </a:buClr>
              <a:buSzPct val="100000"/>
              <a:buFont typeface="Arial"/>
              <a:buChar char="●"/>
            </a:pPr>
            <a:r>
              <a:rPr lang="en" sz="2250" b="1">
                <a:solidFill>
                  <a:schemeClr val="dk1"/>
                </a:solidFill>
              </a:rPr>
              <a:t>Analysis:</a:t>
            </a:r>
            <a:endParaRPr sz="2250" b="1">
              <a:solidFill>
                <a:schemeClr val="dk1"/>
              </a:solidFill>
            </a:endParaRPr>
          </a:p>
          <a:p>
            <a:pPr marL="914400" lvl="1" indent="-328612" algn="l" rtl="0">
              <a:lnSpc>
                <a:spcPct val="150000"/>
              </a:lnSpc>
              <a:spcBef>
                <a:spcPts val="0"/>
              </a:spcBef>
              <a:spcAft>
                <a:spcPts val="0"/>
              </a:spcAft>
              <a:buClr>
                <a:schemeClr val="dk1"/>
              </a:buClr>
              <a:buSzPct val="100000"/>
              <a:buFont typeface="Arial"/>
              <a:buChar char="○"/>
            </a:pPr>
            <a:r>
              <a:rPr lang="en" sz="2250">
                <a:solidFill>
                  <a:schemeClr val="dk1"/>
                </a:solidFill>
              </a:rPr>
              <a:t>Positive correlation between employment rate and mean gross revenue - better economics conditions lead to more revenue success for films</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Family-friendly movies had higher mean gross revenue compared to niche genres and movies with limited age ranges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3 - Correlations  </a:t>
            </a:r>
            <a:endParaRPr sz="3200"/>
          </a:p>
          <a:p>
            <a:pPr marL="0" lvl="0" indent="0" algn="l" rtl="0">
              <a:spcBef>
                <a:spcPts val="0"/>
              </a:spcBef>
              <a:spcAft>
                <a:spcPts val="0"/>
              </a:spcAft>
              <a:buNone/>
            </a:pPr>
            <a:endParaRPr/>
          </a:p>
        </p:txBody>
      </p:sp>
      <p:sp>
        <p:nvSpPr>
          <p:cNvPr id="165" name="Google Shape;165;p29"/>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66" name="Google Shape;166;p29"/>
          <p:cNvSpPr txBox="1"/>
          <p:nvPr/>
        </p:nvSpPr>
        <p:spPr>
          <a:xfrm>
            <a:off x="0" y="1617450"/>
            <a:ext cx="2605500" cy="21240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Each variable has a statistically significant relationship with gross revenue (p &lt; .05)</a:t>
            </a:r>
            <a:endParaRPr>
              <a:latin typeface="Proxima Nova"/>
              <a:ea typeface="Proxima Nova"/>
              <a:cs typeface="Proxima Nova"/>
              <a:sym typeface="Proxima Nova"/>
            </a:endParaRPr>
          </a:p>
          <a:p>
            <a:pPr marL="457200" lvl="0" indent="0" algn="l" rtl="0">
              <a:lnSpc>
                <a:spcPct val="100000"/>
              </a:lnSpc>
              <a:spcBef>
                <a:spcPts val="0"/>
              </a:spcBef>
              <a:spcAft>
                <a:spcPts val="0"/>
              </a:spcAft>
              <a:buNone/>
            </a:pPr>
            <a:endParaRPr>
              <a:latin typeface="Proxima Nova"/>
              <a:ea typeface="Proxima Nova"/>
              <a:cs typeface="Proxima Nova"/>
              <a:sym typeface="Proxima Nova"/>
            </a:endParaRPr>
          </a:p>
          <a:p>
            <a:pPr marL="457200" lvl="0" indent="-317500" algn="l" rtl="0">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Budget has the strongest correlation (shown in the scatter plot)</a:t>
            </a:r>
            <a:endParaRPr>
              <a:latin typeface="Proxima Nova"/>
              <a:ea typeface="Proxima Nova"/>
              <a:cs typeface="Proxima Nova"/>
              <a:sym typeface="Proxima Nova"/>
            </a:endParaRPr>
          </a:p>
        </p:txBody>
      </p:sp>
      <p:pic>
        <p:nvPicPr>
          <p:cNvPr id="167" name="Google Shape;167;p29"/>
          <p:cNvPicPr preferRelativeResize="0"/>
          <p:nvPr/>
        </p:nvPicPr>
        <p:blipFill rotWithShape="1">
          <a:blip r:embed="rId3">
            <a:alphaModFix/>
          </a:blip>
          <a:srcRect l="21037" t="18566" r="19552"/>
          <a:stretch/>
        </p:blipFill>
        <p:spPr>
          <a:xfrm>
            <a:off x="2737998" y="1511350"/>
            <a:ext cx="2728752" cy="2656750"/>
          </a:xfrm>
          <a:prstGeom prst="rect">
            <a:avLst/>
          </a:prstGeom>
          <a:noFill/>
          <a:ln>
            <a:noFill/>
          </a:ln>
        </p:spPr>
      </p:pic>
      <p:pic>
        <p:nvPicPr>
          <p:cNvPr id="168" name="Google Shape;168;p29"/>
          <p:cNvPicPr preferRelativeResize="0"/>
          <p:nvPr/>
        </p:nvPicPr>
        <p:blipFill>
          <a:blip r:embed="rId4">
            <a:alphaModFix/>
          </a:blip>
          <a:stretch>
            <a:fillRect/>
          </a:stretch>
        </p:blipFill>
        <p:spPr>
          <a:xfrm>
            <a:off x="5466750" y="1511346"/>
            <a:ext cx="3542400" cy="26567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rgbClr val="000000"/>
                </a:solidFill>
              </a:rPr>
              <a:t>Unemployed_percent </a:t>
            </a:r>
            <a:endParaRPr>
              <a:solidFill>
                <a:srgbClr val="000000"/>
              </a:solidFill>
            </a:endParaRPr>
          </a:p>
        </p:txBody>
      </p:sp>
      <p:sp>
        <p:nvSpPr>
          <p:cNvPr id="174" name="Google Shape;174;p30"/>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75" name="Google Shape;175;p30"/>
          <p:cNvPicPr preferRelativeResize="0"/>
          <p:nvPr/>
        </p:nvPicPr>
        <p:blipFill>
          <a:blip r:embed="rId3">
            <a:alphaModFix/>
          </a:blip>
          <a:stretch>
            <a:fillRect/>
          </a:stretch>
        </p:blipFill>
        <p:spPr>
          <a:xfrm>
            <a:off x="311700" y="1322525"/>
            <a:ext cx="4169564" cy="2577475"/>
          </a:xfrm>
          <a:prstGeom prst="rect">
            <a:avLst/>
          </a:prstGeom>
          <a:noFill/>
          <a:ln>
            <a:noFill/>
          </a:ln>
        </p:spPr>
      </p:pic>
      <p:pic>
        <p:nvPicPr>
          <p:cNvPr id="176" name="Google Shape;176;p30"/>
          <p:cNvPicPr preferRelativeResize="0"/>
          <p:nvPr/>
        </p:nvPicPr>
        <p:blipFill>
          <a:blip r:embed="rId4">
            <a:alphaModFix/>
          </a:blip>
          <a:stretch>
            <a:fillRect/>
          </a:stretch>
        </p:blipFill>
        <p:spPr>
          <a:xfrm>
            <a:off x="4633674" y="1322525"/>
            <a:ext cx="4091054" cy="2425074"/>
          </a:xfrm>
          <a:prstGeom prst="rect">
            <a:avLst/>
          </a:prstGeom>
          <a:noFill/>
          <a:ln>
            <a:noFill/>
          </a:ln>
        </p:spPr>
      </p:pic>
      <p:sp>
        <p:nvSpPr>
          <p:cNvPr id="177" name="Google Shape;177;p30"/>
          <p:cNvSpPr txBox="1"/>
          <p:nvPr/>
        </p:nvSpPr>
        <p:spPr>
          <a:xfrm>
            <a:off x="311700" y="4204800"/>
            <a:ext cx="8412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gross revenue grows every year, even in years with a relatively high unemployment rate.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graph on the right shows several years of high gross revenue with a low unemployment rate, proving “unemployed percent” and “gross” are negatively related but weak.</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rgbClr val="000000"/>
                </a:solidFill>
              </a:rPr>
              <a:t>Employed_percent </a:t>
            </a:r>
            <a:endParaRPr>
              <a:solidFill>
                <a:srgbClr val="000000"/>
              </a:solidFill>
            </a:endParaRPr>
          </a:p>
        </p:txBody>
      </p:sp>
      <p:sp>
        <p:nvSpPr>
          <p:cNvPr id="183" name="Google Shape;183;p31"/>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84" name="Google Shape;184;p31"/>
          <p:cNvPicPr preferRelativeResize="0"/>
          <p:nvPr/>
        </p:nvPicPr>
        <p:blipFill>
          <a:blip r:embed="rId3">
            <a:alphaModFix/>
          </a:blip>
          <a:stretch>
            <a:fillRect/>
          </a:stretch>
        </p:blipFill>
        <p:spPr>
          <a:xfrm>
            <a:off x="4705175" y="1322525"/>
            <a:ext cx="4236421" cy="2645675"/>
          </a:xfrm>
          <a:prstGeom prst="rect">
            <a:avLst/>
          </a:prstGeom>
          <a:noFill/>
          <a:ln>
            <a:noFill/>
          </a:ln>
        </p:spPr>
      </p:pic>
      <p:pic>
        <p:nvPicPr>
          <p:cNvPr id="185" name="Google Shape;185;p31"/>
          <p:cNvPicPr preferRelativeResize="0"/>
          <p:nvPr/>
        </p:nvPicPr>
        <p:blipFill>
          <a:blip r:embed="rId4">
            <a:alphaModFix/>
          </a:blip>
          <a:stretch>
            <a:fillRect/>
          </a:stretch>
        </p:blipFill>
        <p:spPr>
          <a:xfrm>
            <a:off x="218225" y="1283013"/>
            <a:ext cx="4156431" cy="2577475"/>
          </a:xfrm>
          <a:prstGeom prst="rect">
            <a:avLst/>
          </a:prstGeom>
          <a:noFill/>
          <a:ln>
            <a:noFill/>
          </a:ln>
        </p:spPr>
      </p:pic>
      <p:sp>
        <p:nvSpPr>
          <p:cNvPr id="186" name="Google Shape;186;p31"/>
          <p:cNvSpPr txBox="1"/>
          <p:nvPr/>
        </p:nvSpPr>
        <p:spPr>
          <a:xfrm>
            <a:off x="311700" y="4204800"/>
            <a:ext cx="8412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gross revenue grows every year, and the employment rate is steady.</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graphs show weak relationship between “employed_percent” and “gross”.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Year</a:t>
            </a:r>
            <a:endParaRPr b="1">
              <a:solidFill>
                <a:srgbClr val="000000"/>
              </a:solidFill>
            </a:endParaRPr>
          </a:p>
        </p:txBody>
      </p:sp>
      <p:pic>
        <p:nvPicPr>
          <p:cNvPr id="192" name="Google Shape;192;p32"/>
          <p:cNvPicPr preferRelativeResize="0"/>
          <p:nvPr/>
        </p:nvPicPr>
        <p:blipFill>
          <a:blip r:embed="rId3">
            <a:alphaModFix/>
          </a:blip>
          <a:stretch>
            <a:fillRect/>
          </a:stretch>
        </p:blipFill>
        <p:spPr>
          <a:xfrm>
            <a:off x="4824848" y="969375"/>
            <a:ext cx="4007451" cy="3201149"/>
          </a:xfrm>
          <a:prstGeom prst="rect">
            <a:avLst/>
          </a:prstGeom>
          <a:noFill/>
          <a:ln>
            <a:noFill/>
          </a:ln>
        </p:spPr>
      </p:pic>
      <p:sp>
        <p:nvSpPr>
          <p:cNvPr id="193" name="Google Shape;193;p32"/>
          <p:cNvSpPr txBox="1"/>
          <p:nvPr/>
        </p:nvSpPr>
        <p:spPr>
          <a:xfrm>
            <a:off x="493800" y="4170525"/>
            <a:ext cx="815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Both graphs show that there is a positive relationship between Year and Gross Revenue. Gross Revenue keeps increasing as time goes by. Starting from 1996, there has been a drastic growth and gross revenue reached 23B in 2010, which is almost 12 times as much as 1980.</a:t>
            </a:r>
            <a:endParaRPr>
              <a:latin typeface="Proxima Nova"/>
              <a:ea typeface="Proxima Nova"/>
              <a:cs typeface="Proxima Nova"/>
              <a:sym typeface="Proxima Nova"/>
            </a:endParaRPr>
          </a:p>
        </p:txBody>
      </p:sp>
      <p:pic>
        <p:nvPicPr>
          <p:cNvPr id="194" name="Google Shape;194;p32"/>
          <p:cNvPicPr preferRelativeResize="0"/>
          <p:nvPr/>
        </p:nvPicPr>
        <p:blipFill>
          <a:blip r:embed="rId4">
            <a:alphaModFix/>
          </a:blip>
          <a:stretch>
            <a:fillRect/>
          </a:stretch>
        </p:blipFill>
        <p:spPr>
          <a:xfrm>
            <a:off x="585200" y="941525"/>
            <a:ext cx="3915471" cy="3150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60225" y="228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3 Summary</a:t>
            </a:r>
            <a:endParaRPr sz="1420"/>
          </a:p>
        </p:txBody>
      </p:sp>
      <p:sp>
        <p:nvSpPr>
          <p:cNvPr id="72" name="Google Shape;72;p15"/>
          <p:cNvSpPr txBox="1">
            <a:spLocks noGrp="1"/>
          </p:cNvSpPr>
          <p:nvPr>
            <p:ph type="body" idx="1"/>
          </p:nvPr>
        </p:nvSpPr>
        <p:spPr>
          <a:xfrm>
            <a:off x="311700" y="968375"/>
            <a:ext cx="8520600" cy="3600600"/>
          </a:xfrm>
          <a:prstGeom prst="rect">
            <a:avLst/>
          </a:prstGeom>
        </p:spPr>
        <p:txBody>
          <a:bodyPr spcFirstLastPara="1" wrap="square" lIns="91425" tIns="91425" rIns="91425" bIns="91425" anchor="t" anchorCtr="0">
            <a:noAutofit/>
          </a:bodyPr>
          <a:lstStyle/>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Business Goal: </a:t>
            </a:r>
            <a:r>
              <a:rPr lang="en" sz="1506">
                <a:solidFill>
                  <a:schemeClr val="dk1"/>
                </a:solidFill>
              </a:rPr>
              <a:t>Our business goal is to</a:t>
            </a:r>
            <a:r>
              <a:rPr lang="en" sz="1506" b="1">
                <a:solidFill>
                  <a:schemeClr val="dk1"/>
                </a:solidFill>
              </a:rPr>
              <a:t> </a:t>
            </a:r>
            <a:r>
              <a:rPr lang="en" sz="1506">
                <a:solidFill>
                  <a:schemeClr val="dk1"/>
                </a:solidFill>
              </a:rPr>
              <a:t>analyze the relationship between gross revenue and several other factors such as yearly unemployment rate, rating, genre, year, country, and more.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Dependent Variables: </a:t>
            </a:r>
            <a:r>
              <a:rPr lang="en" sz="1506">
                <a:solidFill>
                  <a:schemeClr val="dk1"/>
                </a:solidFill>
              </a:rPr>
              <a:t>Gross Revenue (numeric variable)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Independent Variables: </a:t>
            </a:r>
            <a:endParaRPr sz="1506" b="1">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Numerical Variables: </a:t>
            </a:r>
            <a:r>
              <a:rPr lang="en" sz="1506">
                <a:solidFill>
                  <a:schemeClr val="dk1"/>
                </a:solidFill>
              </a:rPr>
              <a:t>Budget, Runtime, Unemployment Rate, Employment Rate, IMDB Score, Year</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Categorical Variables:</a:t>
            </a:r>
            <a:r>
              <a:rPr lang="en" sz="1506">
                <a:solidFill>
                  <a:schemeClr val="dk1"/>
                </a:solidFill>
              </a:rPr>
              <a:t> Genre, Country, Movie Rating</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Calculated Variables: </a:t>
            </a:r>
            <a:r>
              <a:rPr lang="en" sz="1506">
                <a:solidFill>
                  <a:schemeClr val="dk1"/>
                </a:solidFill>
              </a:rPr>
              <a:t>Unemployment Rate, Employment Rate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1: </a:t>
            </a:r>
            <a:r>
              <a:rPr lang="en" sz="1506">
                <a:solidFill>
                  <a:schemeClr val="dk1"/>
                </a:solidFill>
              </a:rPr>
              <a:t>Movie Industry Analysis - </a:t>
            </a:r>
            <a:r>
              <a:rPr lang="en" sz="1506" u="sng">
                <a:solidFill>
                  <a:schemeClr val="dk1"/>
                </a:solidFill>
                <a:hlinkClick r:id="rId3">
                  <a:extLst>
                    <a:ext uri="{A12FA001-AC4F-418D-AE19-62706E023703}">
                      <ahyp:hlinkClr xmlns:ahyp="http://schemas.microsoft.com/office/drawing/2018/hyperlinkcolor" val="tx"/>
                    </a:ext>
                  </a:extLst>
                </a:hlinkClick>
              </a:rPr>
              <a:t>access data set</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Arial"/>
              <a:buChar char="○"/>
            </a:pPr>
            <a:r>
              <a:rPr lang="en" sz="1506">
                <a:solidFill>
                  <a:schemeClr val="dk1"/>
                </a:solidFill>
              </a:rPr>
              <a:t>File 1 (Movie Data): 7,668 rows</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2: </a:t>
            </a:r>
            <a:r>
              <a:rPr lang="en" sz="1506">
                <a:solidFill>
                  <a:schemeClr val="dk1"/>
                </a:solidFill>
              </a:rPr>
              <a:t>US Employment &amp; Unemployment Rate since 1940 - </a:t>
            </a:r>
            <a:r>
              <a:rPr lang="en" sz="1506" u="sng">
                <a:solidFill>
                  <a:schemeClr val="dk1"/>
                </a:solidFill>
                <a:hlinkClick r:id="rId4">
                  <a:extLst>
                    <a:ext uri="{A12FA001-AC4F-418D-AE19-62706E023703}">
                      <ahyp:hlinkClr xmlns:ahyp="http://schemas.microsoft.com/office/drawing/2018/hyperlinkcolor" val="tx"/>
                    </a:ext>
                  </a:extLst>
                </a:hlinkClick>
              </a:rPr>
              <a:t>access data set </a:t>
            </a:r>
            <a:endParaRPr sz="1506"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84650" y="62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IMDB Score</a:t>
            </a:r>
            <a:endParaRPr b="1">
              <a:solidFill>
                <a:srgbClr val="000000"/>
              </a:solidFill>
            </a:endParaRPr>
          </a:p>
        </p:txBody>
      </p:sp>
      <p:sp>
        <p:nvSpPr>
          <p:cNvPr id="200" name="Google Shape;200;p33"/>
          <p:cNvSpPr txBox="1">
            <a:spLocks noGrp="1"/>
          </p:cNvSpPr>
          <p:nvPr>
            <p:ph type="body" idx="1"/>
          </p:nvPr>
        </p:nvSpPr>
        <p:spPr>
          <a:xfrm>
            <a:off x="1753225" y="832975"/>
            <a:ext cx="1675800" cy="40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a:t>IMDB Score x Genre</a:t>
            </a:r>
            <a:endParaRPr sz="1300"/>
          </a:p>
        </p:txBody>
      </p:sp>
      <p:pic>
        <p:nvPicPr>
          <p:cNvPr id="201" name="Google Shape;201;p33"/>
          <p:cNvPicPr preferRelativeResize="0"/>
          <p:nvPr/>
        </p:nvPicPr>
        <p:blipFill rotWithShape="1">
          <a:blip r:embed="rId3">
            <a:alphaModFix/>
          </a:blip>
          <a:srcRect l="1446" t="20050" r="1456" b="6371"/>
          <a:stretch/>
        </p:blipFill>
        <p:spPr>
          <a:xfrm>
            <a:off x="251750" y="1150725"/>
            <a:ext cx="5479148" cy="2485274"/>
          </a:xfrm>
          <a:prstGeom prst="rect">
            <a:avLst/>
          </a:prstGeom>
          <a:noFill/>
          <a:ln>
            <a:noFill/>
          </a:ln>
        </p:spPr>
      </p:pic>
      <p:pic>
        <p:nvPicPr>
          <p:cNvPr id="202" name="Google Shape;202;p33"/>
          <p:cNvPicPr preferRelativeResize="0"/>
          <p:nvPr/>
        </p:nvPicPr>
        <p:blipFill rotWithShape="1">
          <a:blip r:embed="rId4">
            <a:alphaModFix/>
          </a:blip>
          <a:srcRect l="28622" t="16093" r="929"/>
          <a:stretch/>
        </p:blipFill>
        <p:spPr>
          <a:xfrm>
            <a:off x="5765950" y="1239175"/>
            <a:ext cx="2839301" cy="3242999"/>
          </a:xfrm>
          <a:prstGeom prst="rect">
            <a:avLst/>
          </a:prstGeom>
          <a:noFill/>
          <a:ln>
            <a:noFill/>
          </a:ln>
        </p:spPr>
      </p:pic>
      <p:sp>
        <p:nvSpPr>
          <p:cNvPr id="203" name="Google Shape;203;p33"/>
          <p:cNvSpPr txBox="1">
            <a:spLocks noGrp="1"/>
          </p:cNvSpPr>
          <p:nvPr>
            <p:ph type="body" idx="1"/>
          </p:nvPr>
        </p:nvSpPr>
        <p:spPr>
          <a:xfrm>
            <a:off x="6077175" y="804625"/>
            <a:ext cx="1818300" cy="46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a:t>IMDB Score x Country</a:t>
            </a:r>
            <a:endParaRPr sz="1300"/>
          </a:p>
        </p:txBody>
      </p:sp>
      <p:sp>
        <p:nvSpPr>
          <p:cNvPr id="204" name="Google Shape;204;p33"/>
          <p:cNvSpPr txBox="1">
            <a:spLocks noGrp="1"/>
          </p:cNvSpPr>
          <p:nvPr>
            <p:ph type="body" idx="1"/>
          </p:nvPr>
        </p:nvSpPr>
        <p:spPr>
          <a:xfrm>
            <a:off x="84650" y="3721600"/>
            <a:ext cx="5992500" cy="1181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sz="1300">
                <a:solidFill>
                  <a:srgbClr val="000000"/>
                </a:solidFill>
              </a:rPr>
              <a:t>The results of these visualizations assume that IMDB score is related to the film’s genre and country of origin. To elaborate, comedy, action, and drama  received higher IMDB scores whereas Western, Musical, and Historical centered films received incredibly low scores. Moreover, films based in the US received the highest average scores, with the UK and France following in 2nd and 3rd place. </a:t>
            </a:r>
            <a:endParaRPr sz="13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391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Budget</a:t>
            </a:r>
            <a:endParaRPr>
              <a:solidFill>
                <a:srgbClr val="000000"/>
              </a:solidFill>
            </a:endParaRPr>
          </a:p>
        </p:txBody>
      </p:sp>
      <p:sp>
        <p:nvSpPr>
          <p:cNvPr id="210" name="Google Shape;210;p34"/>
          <p:cNvSpPr txBox="1">
            <a:spLocks noGrp="1"/>
          </p:cNvSpPr>
          <p:nvPr>
            <p:ph type="body" idx="1"/>
          </p:nvPr>
        </p:nvSpPr>
        <p:spPr>
          <a:xfrm>
            <a:off x="79950" y="964225"/>
            <a:ext cx="6383100" cy="435600"/>
          </a:xfrm>
          <a:prstGeom prst="rect">
            <a:avLst/>
          </a:prstGeom>
        </p:spPr>
        <p:txBody>
          <a:bodyPr spcFirstLastPara="1" wrap="square" lIns="91425" tIns="91425" rIns="91425" bIns="91425" anchor="t" anchorCtr="0">
            <a:normAutofit fontScale="85000"/>
          </a:bodyPr>
          <a:lstStyle/>
          <a:p>
            <a:pPr marL="457200" lvl="0" indent="-325755" algn="l" rtl="0">
              <a:lnSpc>
                <a:spcPct val="200000"/>
              </a:lnSpc>
              <a:spcBef>
                <a:spcPts val="0"/>
              </a:spcBef>
              <a:spcAft>
                <a:spcPts val="0"/>
              </a:spcAft>
              <a:buClr>
                <a:srgbClr val="000000"/>
              </a:buClr>
              <a:buSzPct val="100000"/>
              <a:buChar char="●"/>
            </a:pPr>
            <a:r>
              <a:rPr lang="en">
                <a:solidFill>
                  <a:srgbClr val="000000"/>
                </a:solidFill>
              </a:rPr>
              <a:t>Budget and average gross revenue are directly related</a:t>
            </a:r>
            <a:endParaRPr>
              <a:solidFill>
                <a:srgbClr val="000000"/>
              </a:solidFill>
            </a:endParaRPr>
          </a:p>
        </p:txBody>
      </p:sp>
      <p:pic>
        <p:nvPicPr>
          <p:cNvPr id="211" name="Google Shape;211;p34"/>
          <p:cNvPicPr preferRelativeResize="0"/>
          <p:nvPr/>
        </p:nvPicPr>
        <p:blipFill rotWithShape="1">
          <a:blip r:embed="rId3">
            <a:alphaModFix/>
          </a:blip>
          <a:srcRect r="57031"/>
          <a:stretch/>
        </p:blipFill>
        <p:spPr>
          <a:xfrm>
            <a:off x="6325375" y="391525"/>
            <a:ext cx="2678099" cy="3668250"/>
          </a:xfrm>
          <a:prstGeom prst="rect">
            <a:avLst/>
          </a:prstGeom>
          <a:noFill/>
          <a:ln>
            <a:noFill/>
          </a:ln>
        </p:spPr>
      </p:pic>
      <p:pic>
        <p:nvPicPr>
          <p:cNvPr id="212" name="Google Shape;212;p34"/>
          <p:cNvPicPr preferRelativeResize="0"/>
          <p:nvPr/>
        </p:nvPicPr>
        <p:blipFill>
          <a:blip r:embed="rId4">
            <a:alphaModFix/>
          </a:blip>
          <a:stretch>
            <a:fillRect/>
          </a:stretch>
        </p:blipFill>
        <p:spPr>
          <a:xfrm>
            <a:off x="187277" y="1562325"/>
            <a:ext cx="5880448" cy="3313500"/>
          </a:xfrm>
          <a:prstGeom prst="rect">
            <a:avLst/>
          </a:prstGeom>
          <a:noFill/>
          <a:ln>
            <a:noFill/>
          </a:ln>
        </p:spPr>
      </p:pic>
      <p:sp>
        <p:nvSpPr>
          <p:cNvPr id="213" name="Google Shape;213;p34"/>
          <p:cNvSpPr txBox="1"/>
          <p:nvPr/>
        </p:nvSpPr>
        <p:spPr>
          <a:xfrm>
            <a:off x="7675250" y="3878075"/>
            <a:ext cx="62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Proxima Nova"/>
                <a:ea typeface="Proxima Nova"/>
                <a:cs typeface="Proxima Nova"/>
                <a:sym typeface="Proxima Nova"/>
              </a:rPr>
              <a:t>Avg. Gross</a:t>
            </a:r>
            <a:endParaRPr sz="7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311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Multivariate Linear Regression Models</a:t>
            </a:r>
            <a:endParaRPr b="1"/>
          </a:p>
        </p:txBody>
      </p:sp>
      <p:pic>
        <p:nvPicPr>
          <p:cNvPr id="219" name="Google Shape;219;p35"/>
          <p:cNvPicPr preferRelativeResize="0"/>
          <p:nvPr/>
        </p:nvPicPr>
        <p:blipFill>
          <a:blip r:embed="rId3">
            <a:alphaModFix/>
          </a:blip>
          <a:stretch>
            <a:fillRect/>
          </a:stretch>
        </p:blipFill>
        <p:spPr>
          <a:xfrm>
            <a:off x="4780200" y="883862"/>
            <a:ext cx="3683300" cy="3758775"/>
          </a:xfrm>
          <a:prstGeom prst="rect">
            <a:avLst/>
          </a:prstGeom>
          <a:noFill/>
          <a:ln>
            <a:noFill/>
          </a:ln>
        </p:spPr>
      </p:pic>
      <p:pic>
        <p:nvPicPr>
          <p:cNvPr id="220" name="Google Shape;220;p35"/>
          <p:cNvPicPr preferRelativeResize="0"/>
          <p:nvPr/>
        </p:nvPicPr>
        <p:blipFill>
          <a:blip r:embed="rId4">
            <a:alphaModFix/>
          </a:blip>
          <a:stretch>
            <a:fillRect/>
          </a:stretch>
        </p:blipFill>
        <p:spPr>
          <a:xfrm>
            <a:off x="737238" y="815576"/>
            <a:ext cx="3123074" cy="3222224"/>
          </a:xfrm>
          <a:prstGeom prst="rect">
            <a:avLst/>
          </a:prstGeom>
          <a:noFill/>
          <a:ln>
            <a:noFill/>
          </a:ln>
        </p:spPr>
      </p:pic>
      <p:sp>
        <p:nvSpPr>
          <p:cNvPr id="221" name="Google Shape;221;p35"/>
          <p:cNvSpPr txBox="1"/>
          <p:nvPr/>
        </p:nvSpPr>
        <p:spPr>
          <a:xfrm>
            <a:off x="2601475" y="4642625"/>
            <a:ext cx="381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highlight>
                  <a:schemeClr val="lt1"/>
                </a:highlight>
                <a:latin typeface="Proxima Nova"/>
                <a:ea typeface="Proxima Nova"/>
                <a:cs typeface="Proxima Nova"/>
                <a:sym typeface="Proxima Nova"/>
              </a:rPr>
              <a:t>Gross = 20143510*score + 2.91433*budget</a:t>
            </a:r>
            <a:endParaRPr b="1">
              <a:highlight>
                <a:schemeClr val="lt1"/>
              </a:highlight>
              <a:latin typeface="Proxima Nova"/>
              <a:ea typeface="Proxima Nova"/>
              <a:cs typeface="Proxima Nova"/>
              <a:sym typeface="Proxima Nova"/>
            </a:endParaRPr>
          </a:p>
        </p:txBody>
      </p:sp>
      <p:sp>
        <p:nvSpPr>
          <p:cNvPr id="222" name="Google Shape;222;p35"/>
          <p:cNvSpPr txBox="1"/>
          <p:nvPr/>
        </p:nvSpPr>
        <p:spPr>
          <a:xfrm>
            <a:off x="660175" y="4037800"/>
            <a:ext cx="391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This graph shows we had a reasonably strong goodness of fit</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198150" y="466525"/>
            <a:ext cx="4165520" cy="4125775"/>
          </a:xfrm>
          <a:prstGeom prst="rect">
            <a:avLst/>
          </a:prstGeom>
          <a:noFill/>
          <a:ln>
            <a:noFill/>
          </a:ln>
        </p:spPr>
      </p:pic>
      <p:pic>
        <p:nvPicPr>
          <p:cNvPr id="228" name="Google Shape;228;p36"/>
          <p:cNvPicPr preferRelativeResize="0"/>
          <p:nvPr/>
        </p:nvPicPr>
        <p:blipFill>
          <a:blip r:embed="rId4">
            <a:alphaModFix/>
          </a:blip>
          <a:stretch>
            <a:fillRect/>
          </a:stretch>
        </p:blipFill>
        <p:spPr>
          <a:xfrm>
            <a:off x="4651500" y="864062"/>
            <a:ext cx="4309700" cy="324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Linear Regression Conclusions </a:t>
            </a:r>
            <a:endParaRPr b="1">
              <a:solidFill>
                <a:srgbClr val="000000"/>
              </a:solidFill>
            </a:endParaRPr>
          </a:p>
        </p:txBody>
      </p:sp>
      <p:sp>
        <p:nvSpPr>
          <p:cNvPr id="234" name="Google Shape;23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With a strong R-square of 0.489, almost half of our data can be explained by this linear regression model.</a:t>
            </a:r>
            <a:endParaRPr>
              <a:solidFill>
                <a:srgbClr val="000000"/>
              </a:solidFill>
            </a:endParaRPr>
          </a:p>
          <a:p>
            <a:pPr marL="1371600" lvl="1" indent="-330200" algn="l" rtl="0">
              <a:spcBef>
                <a:spcPts val="0"/>
              </a:spcBef>
              <a:spcAft>
                <a:spcPts val="0"/>
              </a:spcAft>
              <a:buClr>
                <a:srgbClr val="000000"/>
              </a:buClr>
              <a:buSzPts val="1600"/>
              <a:buChar char="○"/>
            </a:pPr>
            <a:r>
              <a:rPr lang="en" sz="1600">
                <a:solidFill>
                  <a:srgbClr val="000000"/>
                </a:solidFill>
              </a:rPr>
              <a:t>R-square is 48.9% which is higher than 30%, reflecting a goodness to fit</a:t>
            </a:r>
            <a:endParaRPr sz="1600">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Residual Analysis - as most of our values are close to the diagonal line, our actual values are very close to predicted values.</a:t>
            </a:r>
            <a:endParaRPr>
              <a:solidFill>
                <a:srgbClr val="000000"/>
              </a:solidFill>
            </a:endParaRPr>
          </a:p>
          <a:p>
            <a:pPr marL="914400" lvl="0" indent="0" algn="l" rtl="0">
              <a:spcBef>
                <a:spcPts val="1200"/>
              </a:spcBef>
              <a:spcAft>
                <a:spcPts val="1200"/>
              </a:spcAft>
              <a:buNone/>
            </a:pP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Genre</a:t>
            </a:r>
            <a:endParaRPr b="1">
              <a:solidFill>
                <a:srgbClr val="000000"/>
              </a:solidFill>
            </a:endParaRPr>
          </a:p>
        </p:txBody>
      </p:sp>
      <p:pic>
        <p:nvPicPr>
          <p:cNvPr id="240" name="Google Shape;240;p38"/>
          <p:cNvPicPr preferRelativeResize="0"/>
          <p:nvPr/>
        </p:nvPicPr>
        <p:blipFill>
          <a:blip r:embed="rId3">
            <a:alphaModFix/>
          </a:blip>
          <a:stretch>
            <a:fillRect/>
          </a:stretch>
        </p:blipFill>
        <p:spPr>
          <a:xfrm>
            <a:off x="33975" y="1639025"/>
            <a:ext cx="4614880" cy="2089750"/>
          </a:xfrm>
          <a:prstGeom prst="rect">
            <a:avLst/>
          </a:prstGeom>
          <a:noFill/>
          <a:ln w="9525" cap="flat" cmpd="sng">
            <a:solidFill>
              <a:schemeClr val="dk1"/>
            </a:solidFill>
            <a:prstDash val="solid"/>
            <a:round/>
            <a:headEnd type="none" w="sm" len="sm"/>
            <a:tailEnd type="none" w="sm" len="sm"/>
          </a:ln>
        </p:spPr>
      </p:pic>
      <p:sp>
        <p:nvSpPr>
          <p:cNvPr id="241" name="Google Shape;241;p38"/>
          <p:cNvSpPr txBox="1"/>
          <p:nvPr/>
        </p:nvSpPr>
        <p:spPr>
          <a:xfrm>
            <a:off x="110175" y="3945100"/>
            <a:ext cx="473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This chart shows us which genres had the highest (average) revenue, which includes Animation, Mystery and Action. The least earning genres include Music, Romance and Western. </a:t>
            </a:r>
            <a:endParaRPr sz="1000">
              <a:latin typeface="Proxima Nova"/>
              <a:ea typeface="Proxima Nova"/>
              <a:cs typeface="Proxima Nova"/>
              <a:sym typeface="Proxima Nova"/>
            </a:endParaRPr>
          </a:p>
        </p:txBody>
      </p:sp>
      <p:sp>
        <p:nvSpPr>
          <p:cNvPr id="242" name="Google Shape;242;p38"/>
          <p:cNvSpPr txBox="1"/>
          <p:nvPr/>
        </p:nvSpPr>
        <p:spPr>
          <a:xfrm>
            <a:off x="4928275" y="3861475"/>
            <a:ext cx="407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This line chart demonstrates that there is a close relationship between (average)  gross revenue and (average) runtime, in relation to genre. Aside a few anomalies such as Animation, genres with a longer average runtime had a higher average gross revenue.</a:t>
            </a:r>
            <a:endParaRPr sz="1600">
              <a:latin typeface="Proxima Nova"/>
              <a:ea typeface="Proxima Nova"/>
              <a:cs typeface="Proxima Nova"/>
              <a:sym typeface="Proxima Nova"/>
            </a:endParaRPr>
          </a:p>
        </p:txBody>
      </p:sp>
      <p:pic>
        <p:nvPicPr>
          <p:cNvPr id="243" name="Google Shape;243;p38"/>
          <p:cNvPicPr preferRelativeResize="0"/>
          <p:nvPr/>
        </p:nvPicPr>
        <p:blipFill>
          <a:blip r:embed="rId4">
            <a:alphaModFix/>
          </a:blip>
          <a:stretch>
            <a:fillRect/>
          </a:stretch>
        </p:blipFill>
        <p:spPr>
          <a:xfrm>
            <a:off x="4717250" y="445025"/>
            <a:ext cx="4343654" cy="33476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Country</a:t>
            </a:r>
            <a:endParaRPr b="1">
              <a:solidFill>
                <a:srgbClr val="000000"/>
              </a:solidFill>
            </a:endParaRPr>
          </a:p>
        </p:txBody>
      </p:sp>
      <p:sp>
        <p:nvSpPr>
          <p:cNvPr id="249" name="Google Shape;249;p39"/>
          <p:cNvSpPr txBox="1">
            <a:spLocks noGrp="1"/>
          </p:cNvSpPr>
          <p:nvPr>
            <p:ph type="body" idx="1"/>
          </p:nvPr>
        </p:nvSpPr>
        <p:spPr>
          <a:xfrm>
            <a:off x="195525" y="4013400"/>
            <a:ext cx="8520600" cy="273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000000"/>
                </a:solidFill>
              </a:rPr>
              <a:t>Both graphs show the gross revenue by country, with the United States having the highest gross revenue by far with the UK falling far behind but still being significantly ahead of every country following (China in third, France in fourth)</a:t>
            </a:r>
            <a:endParaRPr sz="1600">
              <a:solidFill>
                <a:srgbClr val="000000"/>
              </a:solidFill>
            </a:endParaRPr>
          </a:p>
        </p:txBody>
      </p:sp>
      <p:pic>
        <p:nvPicPr>
          <p:cNvPr id="250" name="Google Shape;250;p39"/>
          <p:cNvPicPr preferRelativeResize="0"/>
          <p:nvPr/>
        </p:nvPicPr>
        <p:blipFill>
          <a:blip r:embed="rId3">
            <a:alphaModFix/>
          </a:blip>
          <a:stretch>
            <a:fillRect/>
          </a:stretch>
        </p:blipFill>
        <p:spPr>
          <a:xfrm>
            <a:off x="5613826" y="95075"/>
            <a:ext cx="3174175" cy="2567725"/>
          </a:xfrm>
          <a:prstGeom prst="rect">
            <a:avLst/>
          </a:prstGeom>
          <a:noFill/>
          <a:ln>
            <a:noFill/>
          </a:ln>
        </p:spPr>
      </p:pic>
      <p:pic>
        <p:nvPicPr>
          <p:cNvPr id="251" name="Google Shape;251;p39"/>
          <p:cNvPicPr preferRelativeResize="0"/>
          <p:nvPr/>
        </p:nvPicPr>
        <p:blipFill>
          <a:blip r:embed="rId4">
            <a:alphaModFix/>
          </a:blip>
          <a:stretch>
            <a:fillRect/>
          </a:stretch>
        </p:blipFill>
        <p:spPr>
          <a:xfrm>
            <a:off x="237775" y="1287875"/>
            <a:ext cx="5264824" cy="2567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Rating</a:t>
            </a:r>
            <a:endParaRPr b="1">
              <a:solidFill>
                <a:srgbClr val="000000"/>
              </a:solidFill>
            </a:endParaRPr>
          </a:p>
        </p:txBody>
      </p:sp>
      <p:pic>
        <p:nvPicPr>
          <p:cNvPr id="257" name="Google Shape;257;p40"/>
          <p:cNvPicPr preferRelativeResize="0"/>
          <p:nvPr/>
        </p:nvPicPr>
        <p:blipFill>
          <a:blip r:embed="rId3">
            <a:alphaModFix/>
          </a:blip>
          <a:stretch>
            <a:fillRect/>
          </a:stretch>
        </p:blipFill>
        <p:spPr>
          <a:xfrm>
            <a:off x="0" y="1329915"/>
            <a:ext cx="9143999" cy="2483670"/>
          </a:xfrm>
          <a:prstGeom prst="rect">
            <a:avLst/>
          </a:prstGeom>
          <a:noFill/>
          <a:ln>
            <a:noFill/>
          </a:ln>
        </p:spPr>
      </p:pic>
      <p:sp>
        <p:nvSpPr>
          <p:cNvPr id="258" name="Google Shape;258;p40"/>
          <p:cNvSpPr txBox="1"/>
          <p:nvPr/>
        </p:nvSpPr>
        <p:spPr>
          <a:xfrm>
            <a:off x="461950" y="3731025"/>
            <a:ext cx="7844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As shown in the graph, the top 3 maturity ratings in terms of gross revenue were G-rated, PG-rated and R-rated films. This is a logical conclusion, as G-rated movies are available to the widest audiences, PG-rated are the next most widely available, followed by R-rated movies.</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41"/>
          <p:cNvPicPr preferRelativeResize="0"/>
          <p:nvPr/>
        </p:nvPicPr>
        <p:blipFill>
          <a:blip r:embed="rId3">
            <a:alphaModFix/>
          </a:blip>
          <a:stretch>
            <a:fillRect/>
          </a:stretch>
        </p:blipFill>
        <p:spPr>
          <a:xfrm>
            <a:off x="1073000" y="1495625"/>
            <a:ext cx="7153749" cy="1221375"/>
          </a:xfrm>
          <a:prstGeom prst="rect">
            <a:avLst/>
          </a:prstGeom>
          <a:noFill/>
          <a:ln>
            <a:noFill/>
          </a:ln>
        </p:spPr>
      </p:pic>
      <p:sp>
        <p:nvSpPr>
          <p:cNvPr id="264" name="Google Shape;264;p41"/>
          <p:cNvSpPr txBox="1"/>
          <p:nvPr/>
        </p:nvSpPr>
        <p:spPr>
          <a:xfrm>
            <a:off x="1073000" y="3114150"/>
            <a:ext cx="735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were the variables we used - runtime and genre. There were 18 combinations we were able to analyze.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 The “runtime2” is the categorical variable converted by “runtime,” the independent numerical variable. If “runtime” &lt;=90, “runtime2” =  “short”. If  “runtime” &gt;90”,  it’s “long.”)</a:t>
            </a:r>
            <a:endParaRPr>
              <a:latin typeface="Proxima Nova"/>
              <a:ea typeface="Proxima Nova"/>
              <a:cs typeface="Proxima Nova"/>
              <a:sym typeface="Proxima Nova"/>
            </a:endParaRPr>
          </a:p>
        </p:txBody>
      </p:sp>
      <p:sp>
        <p:nvSpPr>
          <p:cNvPr id="265" name="Google Shape;26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ANOVA</a:t>
            </a:r>
            <a:endParaRPr b="1">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body" idx="1"/>
          </p:nvPr>
        </p:nvSpPr>
        <p:spPr>
          <a:xfrm>
            <a:off x="5056625" y="1243825"/>
            <a:ext cx="3623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000000"/>
                </a:solidFill>
              </a:rPr>
              <a:t>Overall, our ANOVA model is statistically significant with a p value &lt;0.0001</a:t>
            </a:r>
            <a:endParaRPr sz="1400">
              <a:solidFill>
                <a:srgbClr val="000000"/>
              </a:solidFill>
            </a:endParaRPr>
          </a:p>
          <a:p>
            <a:pPr marL="0" lvl="0" indent="0" algn="l" rtl="0">
              <a:spcBef>
                <a:spcPts val="1200"/>
              </a:spcBef>
              <a:spcAft>
                <a:spcPts val="0"/>
              </a:spcAft>
              <a:buNone/>
            </a:pPr>
            <a:endParaRPr sz="1400">
              <a:solidFill>
                <a:srgbClr val="000000"/>
              </a:solidFill>
            </a:endParaRPr>
          </a:p>
          <a:p>
            <a:pPr marL="0" lvl="0" indent="0" algn="l" rtl="0">
              <a:spcBef>
                <a:spcPts val="1200"/>
              </a:spcBef>
              <a:spcAft>
                <a:spcPts val="0"/>
              </a:spcAft>
              <a:buNone/>
            </a:pPr>
            <a:r>
              <a:rPr lang="en" sz="1400">
                <a:solidFill>
                  <a:srgbClr val="000000"/>
                </a:solidFill>
              </a:rPr>
              <a:t>We had a weak R-Square of 0.1003, which indicates our model explains only 10.03% of the total variance</a:t>
            </a:r>
            <a:endParaRPr sz="1400">
              <a:solidFill>
                <a:srgbClr val="000000"/>
              </a:solidFill>
            </a:endParaRPr>
          </a:p>
          <a:p>
            <a:pPr marL="0" lvl="0" indent="0" algn="l" rtl="0">
              <a:spcBef>
                <a:spcPts val="1200"/>
              </a:spcBef>
              <a:spcAft>
                <a:spcPts val="0"/>
              </a:spcAft>
              <a:buNone/>
            </a:pPr>
            <a:endParaRPr sz="1400">
              <a:solidFill>
                <a:srgbClr val="000000"/>
              </a:solidFill>
            </a:endParaRPr>
          </a:p>
          <a:p>
            <a:pPr marL="0" lvl="0" indent="0" algn="l" rtl="0">
              <a:spcBef>
                <a:spcPts val="1200"/>
              </a:spcBef>
              <a:spcAft>
                <a:spcPts val="1200"/>
              </a:spcAft>
              <a:buNone/>
            </a:pPr>
            <a:endParaRPr sz="1400">
              <a:solidFill>
                <a:srgbClr val="000000"/>
              </a:solidFill>
            </a:endParaRPr>
          </a:p>
        </p:txBody>
      </p:sp>
      <p:pic>
        <p:nvPicPr>
          <p:cNvPr id="271" name="Google Shape;271;p42"/>
          <p:cNvPicPr preferRelativeResize="0"/>
          <p:nvPr/>
        </p:nvPicPr>
        <p:blipFill>
          <a:blip r:embed="rId3">
            <a:alphaModFix/>
          </a:blip>
          <a:stretch>
            <a:fillRect/>
          </a:stretch>
        </p:blipFill>
        <p:spPr>
          <a:xfrm>
            <a:off x="226625" y="1243825"/>
            <a:ext cx="4512549" cy="3160021"/>
          </a:xfrm>
          <a:prstGeom prst="rect">
            <a:avLst/>
          </a:prstGeom>
          <a:noFill/>
          <a:ln>
            <a:noFill/>
          </a:ln>
        </p:spPr>
      </p:pic>
      <p:sp>
        <p:nvSpPr>
          <p:cNvPr id="272" name="Google Shape;27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ANOVA</a:t>
            </a:r>
            <a:endParaRPr b="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60225" y="228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3 Summary Continued</a:t>
            </a:r>
            <a:endParaRPr sz="1420"/>
          </a:p>
        </p:txBody>
      </p:sp>
      <p:sp>
        <p:nvSpPr>
          <p:cNvPr id="78" name="Google Shape;78;p16"/>
          <p:cNvSpPr txBox="1">
            <a:spLocks noGrp="1"/>
          </p:cNvSpPr>
          <p:nvPr>
            <p:ph type="body" idx="1"/>
          </p:nvPr>
        </p:nvSpPr>
        <p:spPr>
          <a:xfrm>
            <a:off x="311700" y="968375"/>
            <a:ext cx="8520600" cy="3600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1"/>
              </a:buClr>
              <a:buSzPts val="1300"/>
              <a:buFont typeface="Arial"/>
              <a:buChar char="●"/>
            </a:pPr>
            <a:r>
              <a:rPr lang="en" sz="1300" b="1">
                <a:solidFill>
                  <a:schemeClr val="dk1"/>
                </a:solidFill>
              </a:rPr>
              <a:t>Correlations: </a:t>
            </a:r>
            <a:r>
              <a:rPr lang="en" sz="1300">
                <a:solidFill>
                  <a:srgbClr val="000000"/>
                </a:solidFill>
              </a:rPr>
              <a:t>Each variable has a statistically significant relationship with gross revenue (p &lt; .05) → Budget has the strongest correlation (shown in the scatter plot)</a:t>
            </a:r>
            <a:endParaRPr sz="1300" b="1">
              <a:solidFill>
                <a:schemeClr val="dk1"/>
              </a:solidFill>
            </a:endParaRPr>
          </a:p>
          <a:p>
            <a:pPr marL="457200" lvl="0" indent="-311150" algn="l" rtl="0">
              <a:lnSpc>
                <a:spcPct val="150000"/>
              </a:lnSpc>
              <a:spcBef>
                <a:spcPts val="0"/>
              </a:spcBef>
              <a:spcAft>
                <a:spcPts val="0"/>
              </a:spcAft>
              <a:buClr>
                <a:schemeClr val="dk1"/>
              </a:buClr>
              <a:buSzPts val="1300"/>
              <a:buFont typeface="Arial"/>
              <a:buChar char="●"/>
            </a:pPr>
            <a:r>
              <a:rPr lang="en" sz="1300" b="1">
                <a:solidFill>
                  <a:schemeClr val="dk1"/>
                </a:solidFill>
              </a:rPr>
              <a:t>Analysis: </a:t>
            </a:r>
            <a:endParaRPr sz="1300" b="1">
              <a:solidFill>
                <a:schemeClr val="dk1"/>
              </a:solidFill>
            </a:endParaRPr>
          </a:p>
          <a:p>
            <a:pPr marL="914400" lvl="1" indent="-311150" algn="l" rtl="0">
              <a:lnSpc>
                <a:spcPct val="150000"/>
              </a:lnSpc>
              <a:spcBef>
                <a:spcPts val="0"/>
              </a:spcBef>
              <a:spcAft>
                <a:spcPts val="0"/>
              </a:spcAft>
              <a:buClr>
                <a:schemeClr val="dk1"/>
              </a:buClr>
              <a:buSzPts val="1300"/>
              <a:buFont typeface="Arial"/>
              <a:buChar char="○"/>
            </a:pPr>
            <a:r>
              <a:rPr lang="en" sz="1300">
                <a:solidFill>
                  <a:srgbClr val="000000"/>
                </a:solidFill>
              </a:rPr>
              <a:t>We had a reasonably strong goodness of fit &amp; a weak R-Square of 0.1003, which indicates our model explains only 10.03% of the total variance</a:t>
            </a:r>
            <a:endParaRPr sz="1300">
              <a:solidFill>
                <a:srgbClr val="000000"/>
              </a:solidFill>
            </a:endParaRPr>
          </a:p>
          <a:p>
            <a:pPr marL="914400" lvl="1" indent="-311150" algn="l" rtl="0">
              <a:spcBef>
                <a:spcPts val="0"/>
              </a:spcBef>
              <a:spcAft>
                <a:spcPts val="0"/>
              </a:spcAft>
              <a:buClr>
                <a:schemeClr val="dk1"/>
              </a:buClr>
              <a:buSzPts val="1300"/>
              <a:buFont typeface="Proxima Nova"/>
              <a:buChar char="○"/>
            </a:pPr>
            <a:r>
              <a:rPr lang="en" sz="1300">
                <a:solidFill>
                  <a:schemeClr val="dk1"/>
                </a:solidFill>
              </a:rPr>
              <a:t>The correlations show that all of the independent numerical variables are related to the dependent variable, gross revenue. </a:t>
            </a:r>
            <a:endParaRPr sz="1300">
              <a:solidFill>
                <a:schemeClr val="dk1"/>
              </a:solidFill>
            </a:endParaRPr>
          </a:p>
          <a:p>
            <a:pPr marL="914400" lvl="1" indent="-311150" algn="l" rtl="0">
              <a:spcBef>
                <a:spcPts val="0"/>
              </a:spcBef>
              <a:spcAft>
                <a:spcPts val="0"/>
              </a:spcAft>
              <a:buClr>
                <a:schemeClr val="dk1"/>
              </a:buClr>
              <a:buSzPts val="1300"/>
              <a:buFont typeface="Proxima Nova"/>
              <a:buChar char="○"/>
            </a:pPr>
            <a:r>
              <a:rPr lang="en" sz="1300">
                <a:solidFill>
                  <a:schemeClr val="dk1"/>
                </a:solidFill>
              </a:rPr>
              <a:t>Only “score” and “budget” can be used to predict “gross.” It’s a high-valued model which can explain almost half of our data.</a:t>
            </a:r>
            <a:endParaRPr sz="1300">
              <a:solidFill>
                <a:schemeClr val="dk1"/>
              </a:solidFill>
            </a:endParaRPr>
          </a:p>
          <a:p>
            <a:pPr marL="914400" lvl="1" indent="-311150" algn="l" rtl="0">
              <a:spcBef>
                <a:spcPts val="0"/>
              </a:spcBef>
              <a:spcAft>
                <a:spcPts val="0"/>
              </a:spcAft>
              <a:buClr>
                <a:schemeClr val="dk1"/>
              </a:buClr>
              <a:buSzPts val="1300"/>
              <a:buFont typeface="Proxima Nova"/>
              <a:buChar char="○"/>
            </a:pPr>
            <a:r>
              <a:rPr lang="en" sz="1300">
                <a:solidFill>
                  <a:schemeClr val="dk1"/>
                </a:solidFill>
              </a:rPr>
              <a:t>The result of ANOVA indicates long movies (movies that last longer than 90 minutes) make higher revenue, and people also prefer watching animation movies over other genres. Thus, long animation movies are the most profitable. However, this result can only explain 10% of the data according to the weak R square.</a:t>
            </a:r>
            <a:endParaRPr sz="1300">
              <a:solidFill>
                <a:schemeClr val="dk1"/>
              </a:solidFill>
            </a:endParaRPr>
          </a:p>
          <a:p>
            <a:pPr marL="1371600" lvl="2" indent="-311150" algn="l" rtl="0">
              <a:lnSpc>
                <a:spcPct val="150000"/>
              </a:lnSpc>
              <a:spcBef>
                <a:spcPts val="0"/>
              </a:spcBef>
              <a:spcAft>
                <a:spcPts val="0"/>
              </a:spcAft>
              <a:buClr>
                <a:schemeClr val="dk1"/>
              </a:buClr>
              <a:buSzPts val="1300"/>
              <a:buFont typeface="Arial"/>
              <a:buChar char="■"/>
            </a:pPr>
            <a:r>
              <a:rPr lang="en" sz="1300">
                <a:solidFill>
                  <a:srgbClr val="000000"/>
                </a:solidFill>
              </a:rPr>
              <a:t>Overall, our ANOVA model is statistically significant with a p value &lt;0.0001</a:t>
            </a:r>
            <a:endParaRPr sz="1300" b="1">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Statistically Significant Differences</a:t>
            </a:r>
            <a:endParaRPr b="1"/>
          </a:p>
        </p:txBody>
      </p:sp>
      <p:pic>
        <p:nvPicPr>
          <p:cNvPr id="278" name="Google Shape;278;p43"/>
          <p:cNvPicPr preferRelativeResize="0"/>
          <p:nvPr/>
        </p:nvPicPr>
        <p:blipFill>
          <a:blip r:embed="rId3">
            <a:alphaModFix/>
          </a:blip>
          <a:stretch>
            <a:fillRect/>
          </a:stretch>
        </p:blipFill>
        <p:spPr>
          <a:xfrm>
            <a:off x="159775" y="1017713"/>
            <a:ext cx="8824449" cy="1146050"/>
          </a:xfrm>
          <a:prstGeom prst="rect">
            <a:avLst/>
          </a:prstGeom>
          <a:noFill/>
          <a:ln>
            <a:noFill/>
          </a:ln>
        </p:spPr>
      </p:pic>
      <p:pic>
        <p:nvPicPr>
          <p:cNvPr id="279" name="Google Shape;279;p43"/>
          <p:cNvPicPr preferRelativeResize="0"/>
          <p:nvPr/>
        </p:nvPicPr>
        <p:blipFill>
          <a:blip r:embed="rId4">
            <a:alphaModFix/>
          </a:blip>
          <a:stretch>
            <a:fillRect/>
          </a:stretch>
        </p:blipFill>
        <p:spPr>
          <a:xfrm>
            <a:off x="95875" y="2860794"/>
            <a:ext cx="9144003" cy="785813"/>
          </a:xfrm>
          <a:prstGeom prst="rect">
            <a:avLst/>
          </a:prstGeom>
          <a:noFill/>
          <a:ln>
            <a:noFill/>
          </a:ln>
        </p:spPr>
      </p:pic>
      <p:sp>
        <p:nvSpPr>
          <p:cNvPr id="280" name="Google Shape;280;p43"/>
          <p:cNvSpPr txBox="1"/>
          <p:nvPr/>
        </p:nvSpPr>
        <p:spPr>
          <a:xfrm>
            <a:off x="248725" y="3935350"/>
            <a:ext cx="852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are the top 3 highest differences we found between genre categories. The table indicates that…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$159,000,000 more than Drama movies in gross revenue.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$158,000,000 more than Crime movies in gross revenue.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$157,000,000 more than Biography movies in gross revenue.</a:t>
            </a:r>
            <a:endParaRPr>
              <a:latin typeface="Proxima Nova"/>
              <a:ea typeface="Proxima Nova"/>
              <a:cs typeface="Proxima Nova"/>
              <a:sym typeface="Proxima Nova"/>
            </a:endParaRPr>
          </a:p>
        </p:txBody>
      </p:sp>
      <p:sp>
        <p:nvSpPr>
          <p:cNvPr id="281" name="Google Shape;281;p43"/>
          <p:cNvSpPr txBox="1"/>
          <p:nvPr/>
        </p:nvSpPr>
        <p:spPr>
          <a:xfrm>
            <a:off x="919075" y="2204488"/>
            <a:ext cx="749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This table shows that long movies (&gt;90 minutes) make $41,913,320 more than short movies (90 minutes or less) in gross revenue.</a:t>
            </a: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Statistically Significant Interactions</a:t>
            </a:r>
            <a:endParaRPr b="1"/>
          </a:p>
        </p:txBody>
      </p:sp>
      <p:sp>
        <p:nvSpPr>
          <p:cNvPr id="287" name="Google Shape;287;p44"/>
          <p:cNvSpPr txBox="1">
            <a:spLocks noGrp="1"/>
          </p:cNvSpPr>
          <p:nvPr>
            <p:ph type="body" idx="1"/>
          </p:nvPr>
        </p:nvSpPr>
        <p:spPr>
          <a:xfrm>
            <a:off x="160700" y="2875025"/>
            <a:ext cx="8520600" cy="1442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407">
                <a:solidFill>
                  <a:srgbClr val="000000"/>
                </a:solidFill>
              </a:rPr>
              <a:t>These were the top 3 statistically significant interactions we found. The table indicates that…</a:t>
            </a:r>
            <a:endParaRPr sz="1407">
              <a:solidFill>
                <a:srgbClr val="000000"/>
              </a:solidFill>
            </a:endParaRPr>
          </a:p>
          <a:p>
            <a:pPr marL="457200" lvl="0" indent="-317976" algn="l" rtl="0">
              <a:lnSpc>
                <a:spcPct val="95000"/>
              </a:lnSpc>
              <a:spcBef>
                <a:spcPts val="1200"/>
              </a:spcBef>
              <a:spcAft>
                <a:spcPts val="0"/>
              </a:spcAft>
              <a:buClr>
                <a:srgbClr val="000000"/>
              </a:buClr>
              <a:buSzPts val="1408"/>
              <a:buAutoNum type="arabicParenR"/>
            </a:pPr>
            <a:r>
              <a:rPr lang="en" sz="1407">
                <a:solidFill>
                  <a:srgbClr val="000000"/>
                </a:solidFill>
              </a:rPr>
              <a:t>Animated movies that lasted more than 90 minutes made $239,000,000 more in gross revenue than Biography movies that lasted 90 minutes or less.</a:t>
            </a:r>
            <a:endParaRPr sz="1407">
              <a:solidFill>
                <a:srgbClr val="000000"/>
              </a:solidFill>
            </a:endParaRPr>
          </a:p>
          <a:p>
            <a:pPr marL="457200" lvl="0" indent="-317976" algn="l" rtl="0">
              <a:lnSpc>
                <a:spcPct val="95000"/>
              </a:lnSpc>
              <a:spcBef>
                <a:spcPts val="0"/>
              </a:spcBef>
              <a:spcAft>
                <a:spcPts val="0"/>
              </a:spcAft>
              <a:buClr>
                <a:srgbClr val="000000"/>
              </a:buClr>
              <a:buSzPts val="1408"/>
              <a:buAutoNum type="arabicParenR"/>
            </a:pPr>
            <a:r>
              <a:rPr lang="en" sz="1407">
                <a:solidFill>
                  <a:srgbClr val="000000"/>
                </a:solidFill>
              </a:rPr>
              <a:t>Animated movies that lasted more than 90 minutes made $238,000,000 more in gross revenue than Drama movies that lasted 90 minutes or less.</a:t>
            </a:r>
            <a:endParaRPr sz="1407">
              <a:solidFill>
                <a:srgbClr val="000000"/>
              </a:solidFill>
            </a:endParaRPr>
          </a:p>
          <a:p>
            <a:pPr marL="457200" lvl="0" indent="-317976" algn="l" rtl="0">
              <a:lnSpc>
                <a:spcPct val="95000"/>
              </a:lnSpc>
              <a:spcBef>
                <a:spcPts val="0"/>
              </a:spcBef>
              <a:spcAft>
                <a:spcPts val="0"/>
              </a:spcAft>
              <a:buClr>
                <a:srgbClr val="000000"/>
              </a:buClr>
              <a:buSzPts val="1408"/>
              <a:buAutoNum type="arabicParenR"/>
            </a:pPr>
            <a:r>
              <a:rPr lang="en" sz="1407">
                <a:solidFill>
                  <a:srgbClr val="000000"/>
                </a:solidFill>
              </a:rPr>
              <a:t>Animated movies that lasted more than 90 minutes made $236,000,000 more in gross revenue than Crime movies that lasted 90 minutes or less.</a:t>
            </a:r>
            <a:endParaRPr sz="1407">
              <a:solidFill>
                <a:srgbClr val="000000"/>
              </a:solidFill>
            </a:endParaRPr>
          </a:p>
        </p:txBody>
      </p:sp>
      <p:pic>
        <p:nvPicPr>
          <p:cNvPr id="288" name="Google Shape;288;p44"/>
          <p:cNvPicPr preferRelativeResize="0"/>
          <p:nvPr/>
        </p:nvPicPr>
        <p:blipFill>
          <a:blip r:embed="rId3">
            <a:alphaModFix/>
          </a:blip>
          <a:stretch>
            <a:fillRect/>
          </a:stretch>
        </p:blipFill>
        <p:spPr>
          <a:xfrm>
            <a:off x="64300" y="1966022"/>
            <a:ext cx="9144003" cy="6786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5"/>
          <p:cNvPicPr preferRelativeResize="0"/>
          <p:nvPr/>
        </p:nvPicPr>
        <p:blipFill>
          <a:blip r:embed="rId3">
            <a:alphaModFix/>
          </a:blip>
          <a:stretch>
            <a:fillRect/>
          </a:stretch>
        </p:blipFill>
        <p:spPr>
          <a:xfrm>
            <a:off x="304697" y="405175"/>
            <a:ext cx="3810125" cy="3774975"/>
          </a:xfrm>
          <a:prstGeom prst="rect">
            <a:avLst/>
          </a:prstGeom>
          <a:noFill/>
          <a:ln>
            <a:noFill/>
          </a:ln>
        </p:spPr>
      </p:pic>
      <p:pic>
        <p:nvPicPr>
          <p:cNvPr id="294" name="Google Shape;294;p45"/>
          <p:cNvPicPr preferRelativeResize="0"/>
          <p:nvPr/>
        </p:nvPicPr>
        <p:blipFill>
          <a:blip r:embed="rId4">
            <a:alphaModFix/>
          </a:blip>
          <a:stretch>
            <a:fillRect/>
          </a:stretch>
        </p:blipFill>
        <p:spPr>
          <a:xfrm>
            <a:off x="4406975" y="452625"/>
            <a:ext cx="3705501" cy="3774976"/>
          </a:xfrm>
          <a:prstGeom prst="rect">
            <a:avLst/>
          </a:prstGeom>
          <a:noFill/>
          <a:ln>
            <a:noFill/>
          </a:ln>
        </p:spPr>
      </p:pic>
      <p:sp>
        <p:nvSpPr>
          <p:cNvPr id="295" name="Google Shape;295;p45"/>
          <p:cNvSpPr txBox="1"/>
          <p:nvPr/>
        </p:nvSpPr>
        <p:spPr>
          <a:xfrm>
            <a:off x="487325" y="4373525"/>
            <a:ext cx="77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charts illustrate that the majority of differences and interactions were not significant</a:t>
            </a:r>
            <a:endParaRPr>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01" name="Google Shape;301;p46"/>
          <p:cNvPicPr preferRelativeResize="0"/>
          <p:nvPr/>
        </p:nvPicPr>
        <p:blipFill>
          <a:blip r:embed="rId3">
            <a:alphaModFix/>
          </a:blip>
          <a:stretch>
            <a:fillRect/>
          </a:stretch>
        </p:blipFill>
        <p:spPr>
          <a:xfrm>
            <a:off x="201426" y="271937"/>
            <a:ext cx="3937926" cy="3960500"/>
          </a:xfrm>
          <a:prstGeom prst="rect">
            <a:avLst/>
          </a:prstGeom>
          <a:noFill/>
          <a:ln>
            <a:noFill/>
          </a:ln>
        </p:spPr>
      </p:pic>
      <p:pic>
        <p:nvPicPr>
          <p:cNvPr id="302" name="Google Shape;302;p46"/>
          <p:cNvPicPr preferRelativeResize="0"/>
          <p:nvPr/>
        </p:nvPicPr>
        <p:blipFill>
          <a:blip r:embed="rId4">
            <a:alphaModFix/>
          </a:blip>
          <a:stretch>
            <a:fillRect/>
          </a:stretch>
        </p:blipFill>
        <p:spPr>
          <a:xfrm>
            <a:off x="4443525" y="271925"/>
            <a:ext cx="4067594" cy="4105524"/>
          </a:xfrm>
          <a:prstGeom prst="rect">
            <a:avLst/>
          </a:prstGeom>
          <a:noFill/>
          <a:ln>
            <a:noFill/>
          </a:ln>
        </p:spPr>
      </p:pic>
      <p:sp>
        <p:nvSpPr>
          <p:cNvPr id="303" name="Google Shape;303;p46"/>
          <p:cNvSpPr txBox="1"/>
          <p:nvPr/>
        </p:nvSpPr>
        <p:spPr>
          <a:xfrm>
            <a:off x="487325" y="4373525"/>
            <a:ext cx="770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The graph on the left visualizes our weak R-Square. Although some observations on close to the line, most are not on it which indicates that our model has weak accuracy.</a:t>
            </a:r>
            <a:endParaRPr sz="12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Conclusion</a:t>
            </a:r>
            <a:endParaRPr b="1"/>
          </a:p>
        </p:txBody>
      </p:sp>
      <p:sp>
        <p:nvSpPr>
          <p:cNvPr id="309" name="Google Shape;309;p47"/>
          <p:cNvSpPr txBox="1">
            <a:spLocks noGrp="1"/>
          </p:cNvSpPr>
          <p:nvPr>
            <p:ph type="body" idx="1"/>
          </p:nvPr>
        </p:nvSpPr>
        <p:spPr>
          <a:xfrm>
            <a:off x="311700" y="1152475"/>
            <a:ext cx="8520600" cy="3550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The correlations show that all of the independent numerical variables are related to the dependent variable, gross revenue.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after further doing Linear Regression models, we found that only “score” and “budget” can be used to predict “gross.” It’s a high-valued model which can explain almost half of our data.</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result of ANOVA indicates long movies (movies that last longer than 90 minutes) make higher revenue, and people also prefer watching animation movies over other genres. Thus, long animation movies are the most profitable. However, this result can only explain 10% of the data according to the weak R square.</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Project 2 Appendix: Phase 1 &amp; 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Business Goal</a:t>
            </a:r>
            <a:endParaRPr/>
          </a:p>
        </p:txBody>
      </p:sp>
      <p:sp>
        <p:nvSpPr>
          <p:cNvPr id="320" name="Google Shape;320;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200000"/>
              </a:lnSpc>
              <a:spcBef>
                <a:spcPts val="0"/>
              </a:spcBef>
              <a:spcAft>
                <a:spcPts val="0"/>
              </a:spcAft>
              <a:buClr>
                <a:schemeClr val="dk1"/>
              </a:buClr>
              <a:buSzPts val="1900"/>
              <a:buFont typeface="Proxima Nova"/>
              <a:buChar char="●"/>
            </a:pPr>
            <a:r>
              <a:rPr lang="en" sz="1900">
                <a:solidFill>
                  <a:schemeClr val="dk1"/>
                </a:solidFill>
              </a:rPr>
              <a:t>Our business goal is to</a:t>
            </a:r>
            <a:r>
              <a:rPr lang="en" sz="1900" b="1">
                <a:solidFill>
                  <a:schemeClr val="dk1"/>
                </a:solidFill>
              </a:rPr>
              <a:t> </a:t>
            </a:r>
            <a:r>
              <a:rPr lang="en" sz="1900">
                <a:solidFill>
                  <a:schemeClr val="dk1"/>
                </a:solidFill>
              </a:rPr>
              <a:t>analyze the relationship between gross revenue and several other factors such as yearly unemployment rate, rating, genre, year, country, and more.</a:t>
            </a:r>
            <a:endParaRPr sz="23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Variables</a:t>
            </a:r>
            <a:endParaRPr/>
          </a:p>
        </p:txBody>
      </p:sp>
      <p:sp>
        <p:nvSpPr>
          <p:cNvPr id="326" name="Google Shape;32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Dependent Variable: </a:t>
            </a:r>
            <a:r>
              <a:rPr lang="en" sz="1900">
                <a:solidFill>
                  <a:schemeClr val="dk1"/>
                </a:solidFill>
              </a:rPr>
              <a:t>Gross Revenue</a:t>
            </a:r>
            <a:endParaRPr sz="1900">
              <a:solidFill>
                <a:srgbClr val="000000"/>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Independent Variables: </a:t>
            </a:r>
            <a:r>
              <a:rPr lang="en" sz="1900">
                <a:solidFill>
                  <a:schemeClr val="dk1"/>
                </a:solidFill>
              </a:rPr>
              <a:t>Budget, Runtime, Unemployment Rate, Employment Rate, IMDB Score, Year, Genre, Country, Movie Rating</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Numeric Variables: </a:t>
            </a:r>
            <a:r>
              <a:rPr lang="en" sz="1900">
                <a:solidFill>
                  <a:schemeClr val="dk1"/>
                </a:solidFill>
              </a:rPr>
              <a:t>Gross Revenue, Budget,</a:t>
            </a:r>
            <a:r>
              <a:rPr lang="en" sz="1900" b="1">
                <a:solidFill>
                  <a:schemeClr val="dk1"/>
                </a:solidFill>
              </a:rPr>
              <a:t> </a:t>
            </a:r>
            <a:r>
              <a:rPr lang="en" sz="1900">
                <a:solidFill>
                  <a:schemeClr val="dk1"/>
                </a:solidFill>
              </a:rPr>
              <a:t>Runtime, Unemployment Rate, Employment Rate, IMDB Score</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Categorical Variables: </a:t>
            </a:r>
            <a:r>
              <a:rPr lang="en" sz="1900">
                <a:solidFill>
                  <a:schemeClr val="dk1"/>
                </a:solidFill>
              </a:rPr>
              <a:t>Year, Genre, Country, Movie Rating</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Calculated Variables: </a:t>
            </a:r>
            <a:r>
              <a:rPr lang="en" sz="1900">
                <a:solidFill>
                  <a:schemeClr val="dk1"/>
                </a:solidFill>
              </a:rPr>
              <a:t>Unemployment Rate, Employment Rate</a:t>
            </a:r>
            <a:endParaRPr sz="1900">
              <a:highlight>
                <a:srgbClr val="FFFF0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Data Collection</a:t>
            </a:r>
            <a:endParaRPr/>
          </a:p>
        </p:txBody>
      </p:sp>
      <p:sp>
        <p:nvSpPr>
          <p:cNvPr id="332" name="Google Shape;332;p51"/>
          <p:cNvSpPr txBox="1"/>
          <p:nvPr/>
        </p:nvSpPr>
        <p:spPr>
          <a:xfrm>
            <a:off x="311700" y="1377050"/>
            <a:ext cx="8200200" cy="3517200"/>
          </a:xfrm>
          <a:prstGeom prst="rect">
            <a:avLst/>
          </a:prstGeom>
          <a:noFill/>
          <a:ln>
            <a:noFill/>
          </a:ln>
        </p:spPr>
        <p:txBody>
          <a:bodyPr spcFirstLastPara="1" wrap="square" lIns="68575" tIns="34275" rIns="68575" bIns="34275" anchor="t" anchorCtr="0">
            <a:spAutoFit/>
          </a:bodyPr>
          <a:lstStyle/>
          <a:p>
            <a:pPr marL="0" marR="0" lvl="0" indent="0" algn="l" rtl="0">
              <a:lnSpc>
                <a:spcPct val="200000"/>
              </a:lnSpc>
              <a:spcBef>
                <a:spcPts val="0"/>
              </a:spcBef>
              <a:spcAft>
                <a:spcPts val="0"/>
              </a:spcAft>
              <a:buNone/>
            </a:pPr>
            <a:r>
              <a:rPr lang="en" sz="1700" b="1">
                <a:solidFill>
                  <a:schemeClr val="dk1"/>
                </a:solidFill>
                <a:latin typeface="Proxima Nova"/>
                <a:ea typeface="Proxima Nova"/>
                <a:cs typeface="Proxima Nova"/>
                <a:sym typeface="Proxima Nova"/>
              </a:rPr>
              <a:t>Data Source 1: </a:t>
            </a:r>
            <a:r>
              <a:rPr lang="en" sz="1700">
                <a:solidFill>
                  <a:schemeClr val="dk1"/>
                </a:solidFill>
                <a:latin typeface="Proxima Nova"/>
                <a:ea typeface="Proxima Nova"/>
                <a:cs typeface="Proxima Nova"/>
                <a:sym typeface="Proxima Nova"/>
              </a:rPr>
              <a:t>Movie Industry Analysis - </a:t>
            </a:r>
            <a:r>
              <a:rPr lang="en" sz="1700" u="sng">
                <a:solidFill>
                  <a:schemeClr val="hlink"/>
                </a:solidFill>
                <a:latin typeface="Proxima Nova"/>
                <a:ea typeface="Proxima Nova"/>
                <a:cs typeface="Proxima Nova"/>
                <a:sym typeface="Proxima Nova"/>
                <a:hlinkClick r:id="rId3"/>
              </a:rPr>
              <a:t>access data set</a:t>
            </a: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r>
              <a:rPr lang="en" sz="1700" b="1">
                <a:solidFill>
                  <a:schemeClr val="dk1"/>
                </a:solidFill>
                <a:latin typeface="Proxima Nova"/>
                <a:ea typeface="Proxima Nova"/>
                <a:cs typeface="Proxima Nova"/>
                <a:sym typeface="Proxima Nova"/>
              </a:rPr>
              <a:t>Data Source 2: </a:t>
            </a:r>
            <a:r>
              <a:rPr lang="en" sz="1700">
                <a:solidFill>
                  <a:schemeClr val="dk1"/>
                </a:solidFill>
                <a:latin typeface="Proxima Nova"/>
                <a:ea typeface="Proxima Nova"/>
                <a:cs typeface="Proxima Nova"/>
                <a:sym typeface="Proxima Nova"/>
              </a:rPr>
              <a:t>US Employment &amp; Unemployment Rate since 1940 - </a:t>
            </a:r>
            <a:r>
              <a:rPr lang="en" sz="1700" u="sng">
                <a:solidFill>
                  <a:schemeClr val="hlink"/>
                </a:solidFill>
                <a:latin typeface="Proxima Nova"/>
                <a:ea typeface="Proxima Nova"/>
                <a:cs typeface="Proxima Nova"/>
                <a:sym typeface="Proxima Nova"/>
                <a:hlinkClick r:id="rId4"/>
              </a:rPr>
              <a:t>access data set </a:t>
            </a: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70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28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21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8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p:nvPr/>
        </p:nvSpPr>
        <p:spPr>
          <a:xfrm>
            <a:off x="471900" y="1149525"/>
            <a:ext cx="8435700" cy="200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400"/>
              <a:buFont typeface="Noto Sans Symbols"/>
              <a:buNone/>
            </a:pPr>
            <a:r>
              <a:rPr lang="en" sz="1400" i="0" u="sng" strike="noStrike" cap="none">
                <a:solidFill>
                  <a:schemeClr val="dk1"/>
                </a:solidFill>
                <a:latin typeface="Proxima Nova"/>
                <a:ea typeface="Proxima Nova"/>
                <a:cs typeface="Proxima Nova"/>
                <a:sym typeface="Proxima Nova"/>
              </a:rPr>
              <a:t>Goal Definition</a:t>
            </a:r>
            <a:endParaRPr sz="1100">
              <a:latin typeface="Proxima Nova"/>
              <a:ea typeface="Proxima Nova"/>
              <a:cs typeface="Proxima Nova"/>
              <a:sym typeface="Proxima Nova"/>
            </a:endParaRPr>
          </a:p>
          <a:p>
            <a:pPr marL="0" marR="0" lvl="0" indent="0" algn="l" rtl="0">
              <a:spcBef>
                <a:spcPts val="0"/>
              </a:spcBef>
              <a:spcAft>
                <a:spcPts val="0"/>
              </a:spcAft>
              <a:buNone/>
            </a:pPr>
            <a:endParaRPr b="1">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B</a:t>
            </a:r>
            <a:r>
              <a:rPr lang="en" sz="1400" b="1" i="0" u="none" strike="noStrike" cap="none">
                <a:solidFill>
                  <a:schemeClr val="dk1"/>
                </a:solidFill>
                <a:latin typeface="Proxima Nova"/>
                <a:ea typeface="Proxima Nova"/>
                <a:cs typeface="Proxima Nova"/>
                <a:sym typeface="Proxima Nova"/>
              </a:rPr>
              <a:t>usiness </a:t>
            </a:r>
            <a:r>
              <a:rPr lang="en" b="1">
                <a:solidFill>
                  <a:schemeClr val="dk1"/>
                </a:solidFill>
                <a:latin typeface="Proxima Nova"/>
                <a:ea typeface="Proxima Nova"/>
                <a:cs typeface="Proxima Nova"/>
                <a:sym typeface="Proxima Nova"/>
              </a:rPr>
              <a:t>G</a:t>
            </a:r>
            <a:r>
              <a:rPr lang="en" sz="1400" b="1" i="0" u="none" strike="noStrike" cap="none">
                <a:solidFill>
                  <a:schemeClr val="dk1"/>
                </a:solidFill>
                <a:latin typeface="Proxima Nova"/>
                <a:ea typeface="Proxima Nova"/>
                <a:cs typeface="Proxima Nova"/>
                <a:sym typeface="Proxima Nova"/>
              </a:rPr>
              <a:t>oal: </a:t>
            </a:r>
            <a:r>
              <a:rPr lang="en" sz="1400" i="0" u="none" strike="noStrike" cap="none">
                <a:solidFill>
                  <a:schemeClr val="dk1"/>
                </a:solidFill>
                <a:latin typeface="Proxima Nova"/>
                <a:ea typeface="Proxima Nova"/>
                <a:cs typeface="Proxima Nova"/>
                <a:sym typeface="Proxima Nova"/>
              </a:rPr>
              <a:t>Our business goal is to</a:t>
            </a:r>
            <a:r>
              <a:rPr lang="en" sz="1400" b="1" i="0" u="none" strike="noStrike" cap="none">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a</a:t>
            </a:r>
            <a:r>
              <a:rPr lang="en" sz="1400" i="0" u="none" strike="noStrike" cap="none">
                <a:solidFill>
                  <a:schemeClr val="dk1"/>
                </a:solidFill>
                <a:latin typeface="Proxima Nova"/>
                <a:ea typeface="Proxima Nova"/>
                <a:cs typeface="Proxima Nova"/>
                <a:sym typeface="Proxima Nova"/>
              </a:rPr>
              <a:t>nalyze</a:t>
            </a:r>
            <a:r>
              <a:rPr lang="en">
                <a:solidFill>
                  <a:schemeClr val="dk1"/>
                </a:solidFill>
                <a:latin typeface="Proxima Nova"/>
                <a:ea typeface="Proxima Nova"/>
                <a:cs typeface="Proxima Nova"/>
                <a:sym typeface="Proxima Nova"/>
              </a:rPr>
              <a:t> the relationship between</a:t>
            </a:r>
            <a:r>
              <a:rPr lang="en" sz="1400" i="0" u="none" strike="noStrike" cap="none">
                <a:solidFill>
                  <a:schemeClr val="dk1"/>
                </a:solidFill>
                <a:latin typeface="Proxima Nova"/>
                <a:ea typeface="Proxima Nova"/>
                <a:cs typeface="Proxima Nova"/>
                <a:sym typeface="Proxima Nova"/>
              </a:rPr>
              <a:t> gross r</a:t>
            </a:r>
            <a:r>
              <a:rPr lang="en">
                <a:solidFill>
                  <a:schemeClr val="dk1"/>
                </a:solidFill>
                <a:latin typeface="Proxima Nova"/>
                <a:ea typeface="Proxima Nova"/>
                <a:cs typeface="Proxima Nova"/>
                <a:sym typeface="Proxima Nova"/>
              </a:rPr>
              <a:t>evenue and several other factors such as yearly unemployment rate, rating, genre, year, country, and more.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sz="1400" b="1" i="0" u="none" strike="noStrike" cap="none">
                <a:solidFill>
                  <a:schemeClr val="dk1"/>
                </a:solidFill>
                <a:latin typeface="Proxima Nova"/>
                <a:ea typeface="Proxima Nova"/>
                <a:cs typeface="Proxima Nova"/>
                <a:sym typeface="Proxima Nova"/>
              </a:rPr>
              <a:t>Dependent </a:t>
            </a:r>
            <a:r>
              <a:rPr lang="en" b="1">
                <a:solidFill>
                  <a:schemeClr val="dk1"/>
                </a:solidFill>
                <a:latin typeface="Proxima Nova"/>
                <a:ea typeface="Proxima Nova"/>
                <a:cs typeface="Proxima Nova"/>
                <a:sym typeface="Proxima Nova"/>
              </a:rPr>
              <a:t>V</a:t>
            </a:r>
            <a:r>
              <a:rPr lang="en" sz="1400" b="1" i="0" u="none" strike="noStrike" cap="none">
                <a:solidFill>
                  <a:schemeClr val="dk1"/>
                </a:solidFill>
                <a:latin typeface="Proxima Nova"/>
                <a:ea typeface="Proxima Nova"/>
                <a:cs typeface="Proxima Nova"/>
                <a:sym typeface="Proxima Nova"/>
              </a:rPr>
              <a:t>ariables: </a:t>
            </a:r>
            <a:r>
              <a:rPr lang="en">
                <a:solidFill>
                  <a:schemeClr val="dk1"/>
                </a:solidFill>
                <a:latin typeface="Proxima Nova"/>
                <a:ea typeface="Proxima Nova"/>
                <a:cs typeface="Proxima Nova"/>
                <a:sym typeface="Proxima Nova"/>
              </a:rPr>
              <a:t>Gross Revenue (numeric variable)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Independent Variables: </a:t>
            </a:r>
            <a:endParaRPr b="1">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Numerical V</a:t>
            </a:r>
            <a:r>
              <a:rPr lang="en" sz="1400" b="1" i="0" u="none" strike="noStrike" cap="none">
                <a:solidFill>
                  <a:schemeClr val="dk1"/>
                </a:solidFill>
                <a:latin typeface="Proxima Nova"/>
                <a:ea typeface="Proxima Nova"/>
                <a:cs typeface="Proxima Nova"/>
                <a:sym typeface="Proxima Nova"/>
              </a:rPr>
              <a:t>ariables: </a:t>
            </a:r>
            <a:r>
              <a:rPr lang="en" sz="1400" i="0" u="none" strike="noStrike" cap="none">
                <a:solidFill>
                  <a:schemeClr val="dk1"/>
                </a:solidFill>
                <a:latin typeface="Proxima Nova"/>
                <a:ea typeface="Proxima Nova"/>
                <a:cs typeface="Proxima Nova"/>
                <a:sym typeface="Proxima Nova"/>
              </a:rPr>
              <a:t>Budget, Runtime, </a:t>
            </a:r>
            <a:r>
              <a:rPr lang="en">
                <a:solidFill>
                  <a:schemeClr val="dk1"/>
                </a:solidFill>
                <a:latin typeface="Proxima Nova"/>
                <a:ea typeface="Proxima Nova"/>
                <a:cs typeface="Proxima Nova"/>
                <a:sym typeface="Proxima Nova"/>
              </a:rPr>
              <a:t>Unemployment Rate, Employment Rate, IMDB Score</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Categorical Variables: </a:t>
            </a:r>
            <a:r>
              <a:rPr lang="en">
                <a:solidFill>
                  <a:schemeClr val="dk1"/>
                </a:solidFill>
                <a:latin typeface="Proxima Nova"/>
                <a:ea typeface="Proxima Nova"/>
                <a:cs typeface="Proxima Nova"/>
                <a:sym typeface="Proxima Nova"/>
              </a:rPr>
              <a:t>Year, Genre, Country, Movie Rating</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Calculated Variables: </a:t>
            </a:r>
            <a:r>
              <a:rPr lang="en">
                <a:solidFill>
                  <a:schemeClr val="dk1"/>
                </a:solidFill>
                <a:latin typeface="Proxima Nova"/>
                <a:ea typeface="Proxima Nova"/>
                <a:cs typeface="Proxima Nova"/>
                <a:sym typeface="Proxima Nova"/>
              </a:rPr>
              <a:t>Unemployment Rate, Employment Rate</a:t>
            </a:r>
            <a:endParaRPr>
              <a:solidFill>
                <a:schemeClr val="dk1"/>
              </a:solidFill>
              <a:latin typeface="Proxima Nova"/>
              <a:ea typeface="Proxima Nova"/>
              <a:cs typeface="Proxima Nova"/>
              <a:sym typeface="Proxima Nova"/>
            </a:endParaRPr>
          </a:p>
        </p:txBody>
      </p:sp>
      <p:sp>
        <p:nvSpPr>
          <p:cNvPr id="338" name="Google Shape;338;p52"/>
          <p:cNvSpPr txBox="1"/>
          <p:nvPr/>
        </p:nvSpPr>
        <p:spPr>
          <a:xfrm>
            <a:off x="471900" y="3373725"/>
            <a:ext cx="8200200" cy="131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i="0" u="sng" strike="noStrike" cap="none">
                <a:solidFill>
                  <a:schemeClr val="dk1"/>
                </a:solidFill>
                <a:latin typeface="Proxima Nova"/>
                <a:ea typeface="Proxima Nova"/>
                <a:cs typeface="Proxima Nova"/>
                <a:sym typeface="Proxima Nova"/>
              </a:rPr>
              <a:t>Data Collection</a:t>
            </a:r>
            <a:endParaRPr u="sng">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a:p>
            <a:pPr marL="0" marR="0" lvl="0" indent="0" algn="l" rtl="0">
              <a:spcBef>
                <a:spcPts val="0"/>
              </a:spcBef>
              <a:spcAft>
                <a:spcPts val="0"/>
              </a:spcAft>
              <a:buNone/>
            </a:pPr>
            <a:r>
              <a:rPr lang="en" b="1">
                <a:solidFill>
                  <a:schemeClr val="dk1"/>
                </a:solidFill>
                <a:latin typeface="Proxima Nova"/>
                <a:ea typeface="Proxima Nova"/>
                <a:cs typeface="Proxima Nova"/>
                <a:sym typeface="Proxima Nova"/>
              </a:rPr>
              <a:t>Data Source 1: </a:t>
            </a:r>
            <a:r>
              <a:rPr lang="en">
                <a:solidFill>
                  <a:schemeClr val="dk1"/>
                </a:solidFill>
                <a:latin typeface="Proxima Nova"/>
                <a:ea typeface="Proxima Nova"/>
                <a:cs typeface="Proxima Nova"/>
                <a:sym typeface="Proxima Nova"/>
              </a:rPr>
              <a:t>Movie Industry Analysis - </a:t>
            </a:r>
            <a:r>
              <a:rPr lang="en" u="sng">
                <a:solidFill>
                  <a:schemeClr val="hlink"/>
                </a:solidFill>
                <a:latin typeface="Proxima Nova"/>
                <a:ea typeface="Proxima Nova"/>
                <a:cs typeface="Proxima Nova"/>
                <a:sym typeface="Proxima Nova"/>
                <a:hlinkClick r:id="rId3"/>
              </a:rPr>
              <a:t>access data set</a:t>
            </a: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r>
              <a:rPr lang="en" b="1">
                <a:solidFill>
                  <a:schemeClr val="dk1"/>
                </a:solidFill>
                <a:latin typeface="Proxima Nova"/>
                <a:ea typeface="Proxima Nova"/>
                <a:cs typeface="Proxima Nova"/>
                <a:sym typeface="Proxima Nova"/>
              </a:rPr>
              <a:t>Data Source 2: </a:t>
            </a:r>
            <a:r>
              <a:rPr lang="en">
                <a:solidFill>
                  <a:schemeClr val="dk1"/>
                </a:solidFill>
                <a:latin typeface="Proxima Nova"/>
                <a:ea typeface="Proxima Nova"/>
                <a:cs typeface="Proxima Nova"/>
                <a:sym typeface="Proxima Nova"/>
              </a:rPr>
              <a:t>US Employment &amp; Unemployment Rate since 1940 - </a:t>
            </a:r>
            <a:r>
              <a:rPr lang="en" u="sng">
                <a:solidFill>
                  <a:schemeClr val="hlink"/>
                </a:solidFill>
                <a:latin typeface="Proxima Nova"/>
                <a:ea typeface="Proxima Nova"/>
                <a:cs typeface="Proxima Nova"/>
                <a:sym typeface="Proxima Nova"/>
                <a:hlinkClick r:id="rId4"/>
              </a:rPr>
              <a:t>access data set </a:t>
            </a: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sz="1100">
              <a:latin typeface="Proxima Nova"/>
              <a:ea typeface="Proxima Nova"/>
              <a:cs typeface="Proxima Nova"/>
              <a:sym typeface="Proxima Nova"/>
            </a:endParaRPr>
          </a:p>
        </p:txBody>
      </p:sp>
      <p:sp>
        <p:nvSpPr>
          <p:cNvPr id="339" name="Google Shape;339;p52"/>
          <p:cNvSpPr txBox="1"/>
          <p:nvPr/>
        </p:nvSpPr>
        <p:spPr>
          <a:xfrm>
            <a:off x="454032" y="240825"/>
            <a:ext cx="5735400" cy="83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0" b="1">
                <a:solidFill>
                  <a:schemeClr val="dk1"/>
                </a:solidFill>
                <a:latin typeface="Proxima Nova"/>
                <a:ea typeface="Proxima Nova"/>
                <a:cs typeface="Proxima Nova"/>
                <a:sym typeface="Proxima Nova"/>
              </a:rPr>
              <a:t>Phase 1 </a:t>
            </a:r>
            <a:r>
              <a:rPr lang="en" sz="4800" b="1">
                <a:solidFill>
                  <a:schemeClr val="dk1"/>
                </a:solidFill>
                <a:latin typeface="Proxima Nova"/>
                <a:ea typeface="Proxima Nova"/>
                <a:cs typeface="Proxima Nova"/>
                <a:sym typeface="Proxima Nova"/>
              </a:rPr>
              <a:t>Summary</a:t>
            </a:r>
            <a:endParaRPr sz="48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553925" y="297200"/>
            <a:ext cx="35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t>ROC Curve</a:t>
            </a:r>
            <a:endParaRPr sz="2500" b="1"/>
          </a:p>
        </p:txBody>
      </p:sp>
      <p:sp>
        <p:nvSpPr>
          <p:cNvPr id="84" name="Google Shape;84;p17"/>
          <p:cNvSpPr txBox="1">
            <a:spLocks noGrp="1"/>
          </p:cNvSpPr>
          <p:nvPr>
            <p:ph type="body" idx="1"/>
          </p:nvPr>
        </p:nvSpPr>
        <p:spPr>
          <a:xfrm>
            <a:off x="4666300" y="1074875"/>
            <a:ext cx="4174500" cy="12576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Clr>
                <a:srgbClr val="000000"/>
              </a:buClr>
              <a:buSzPts val="1600"/>
              <a:buChar char="●"/>
            </a:pPr>
            <a:r>
              <a:rPr lang="en" sz="1600">
                <a:solidFill>
                  <a:srgbClr val="000000"/>
                </a:solidFill>
              </a:rPr>
              <a:t>75% goodness of fit</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0.75 is high for the area under the curve (close to 1)</a:t>
            </a:r>
            <a:endParaRPr sz="1600">
              <a:solidFill>
                <a:srgbClr val="000000"/>
              </a:solidFill>
            </a:endParaRPr>
          </a:p>
        </p:txBody>
      </p:sp>
      <p:pic>
        <p:nvPicPr>
          <p:cNvPr id="85" name="Google Shape;85;p17"/>
          <p:cNvPicPr preferRelativeResize="0"/>
          <p:nvPr/>
        </p:nvPicPr>
        <p:blipFill>
          <a:blip r:embed="rId3">
            <a:alphaModFix/>
          </a:blip>
          <a:stretch>
            <a:fillRect/>
          </a:stretch>
        </p:blipFill>
        <p:spPr>
          <a:xfrm>
            <a:off x="553925" y="994000"/>
            <a:ext cx="3769701" cy="3536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p:nvPr/>
        </p:nvSpPr>
        <p:spPr>
          <a:xfrm>
            <a:off x="471900" y="1149525"/>
            <a:ext cx="8435700" cy="2224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400"/>
              <a:buFont typeface="Noto Sans Symbols"/>
              <a:buNone/>
            </a:pPr>
            <a:r>
              <a:rPr lang="en" u="sng">
                <a:solidFill>
                  <a:schemeClr val="dk1"/>
                </a:solidFill>
                <a:latin typeface="Proxima Nova"/>
                <a:ea typeface="Proxima Nova"/>
                <a:cs typeface="Proxima Nova"/>
                <a:sym typeface="Proxima Nova"/>
              </a:rPr>
              <a:t>Data Collection</a:t>
            </a:r>
            <a:endParaRPr sz="1100">
              <a:latin typeface="Proxima Nova"/>
              <a:ea typeface="Proxima Nova"/>
              <a:cs typeface="Proxima Nova"/>
              <a:sym typeface="Proxima Nova"/>
            </a:endParaRPr>
          </a:p>
          <a:p>
            <a:pPr marL="0" marR="0" lvl="0" indent="0" algn="l" rtl="0">
              <a:spcBef>
                <a:spcPts val="0"/>
              </a:spcBef>
              <a:spcAft>
                <a:spcPts val="0"/>
              </a:spcAft>
              <a:buNone/>
            </a:pPr>
            <a:endParaRPr b="1">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Number of Observations</a:t>
            </a:r>
            <a:r>
              <a:rPr lang="en" sz="1400" b="1" i="0" u="none" strike="noStrike" cap="none">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File 1 (Movie Data): 7,668 rows</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File 2 (Employment Data): 71 rows</a:t>
            </a:r>
            <a:endParaRPr>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Files</a:t>
            </a:r>
            <a:r>
              <a:rPr lang="en" sz="1400" b="1" i="0" u="none" strike="noStrike" cap="none">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2 files, inner join (common variable: year of movie release)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Joined File</a:t>
            </a:r>
            <a:endParaRPr b="1">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Dependent variable: 1 (gross revenue)</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Independent variables: 10 </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5,843 rows</a:t>
            </a:r>
            <a:endParaRPr>
              <a:solidFill>
                <a:schemeClr val="dk1"/>
              </a:solidFill>
              <a:latin typeface="Proxima Nova"/>
              <a:ea typeface="Proxima Nova"/>
              <a:cs typeface="Proxima Nova"/>
              <a:sym typeface="Proxima Nova"/>
            </a:endParaRPr>
          </a:p>
        </p:txBody>
      </p:sp>
      <p:sp>
        <p:nvSpPr>
          <p:cNvPr id="345" name="Google Shape;345;p53"/>
          <p:cNvSpPr txBox="1"/>
          <p:nvPr/>
        </p:nvSpPr>
        <p:spPr>
          <a:xfrm>
            <a:off x="454016" y="240825"/>
            <a:ext cx="3270300" cy="83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0" b="1">
                <a:solidFill>
                  <a:schemeClr val="dk1"/>
                </a:solidFill>
                <a:latin typeface="Proxima Nova"/>
                <a:ea typeface="Proxima Nova"/>
                <a:cs typeface="Proxima Nova"/>
                <a:sym typeface="Proxima Nova"/>
              </a:rPr>
              <a:t>Phase 2</a:t>
            </a:r>
            <a:endParaRPr sz="5000">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2 - Descriptive Statistics </a:t>
            </a:r>
            <a:endParaRPr sz="3200"/>
          </a:p>
          <a:p>
            <a:pPr marL="0" lvl="0" indent="0" algn="l" rtl="0">
              <a:spcBef>
                <a:spcPts val="0"/>
              </a:spcBef>
              <a:spcAft>
                <a:spcPts val="0"/>
              </a:spcAft>
              <a:buNone/>
            </a:pPr>
            <a:endParaRPr/>
          </a:p>
        </p:txBody>
      </p:sp>
      <p:sp>
        <p:nvSpPr>
          <p:cNvPr id="351" name="Google Shape;351;p54"/>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352" name="Google Shape;352;p54"/>
          <p:cNvPicPr preferRelativeResize="0"/>
          <p:nvPr/>
        </p:nvPicPr>
        <p:blipFill rotWithShape="1">
          <a:blip r:embed="rId3">
            <a:alphaModFix/>
          </a:blip>
          <a:srcRect b="16583"/>
          <a:stretch/>
        </p:blipFill>
        <p:spPr>
          <a:xfrm>
            <a:off x="369975" y="1150875"/>
            <a:ext cx="8404049" cy="1495950"/>
          </a:xfrm>
          <a:prstGeom prst="rect">
            <a:avLst/>
          </a:prstGeom>
          <a:noFill/>
          <a:ln>
            <a:noFill/>
          </a:ln>
        </p:spPr>
      </p:pic>
      <p:sp>
        <p:nvSpPr>
          <p:cNvPr id="353" name="Google Shape;353;p54"/>
          <p:cNvSpPr txBox="1"/>
          <p:nvPr/>
        </p:nvSpPr>
        <p:spPr>
          <a:xfrm>
            <a:off x="461450" y="3083525"/>
            <a:ext cx="50787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The mean and median of score are close to each other, which indicates that the data set has a symmetrical distribution (as confirmed by the normal distribution graph on the right)</a:t>
            </a:r>
            <a:endParaRPr>
              <a:solidFill>
                <a:schemeClr val="accent3"/>
              </a:solidFill>
              <a:latin typeface="Proxima Nova"/>
              <a:ea typeface="Proxima Nova"/>
              <a:cs typeface="Proxima Nova"/>
              <a:sym typeface="Proxima Nova"/>
            </a:endParaRPr>
          </a:p>
        </p:txBody>
      </p:sp>
      <p:pic>
        <p:nvPicPr>
          <p:cNvPr id="354" name="Google Shape;354;p54"/>
          <p:cNvPicPr preferRelativeResize="0"/>
          <p:nvPr/>
        </p:nvPicPr>
        <p:blipFill>
          <a:blip r:embed="rId4">
            <a:alphaModFix/>
          </a:blip>
          <a:stretch>
            <a:fillRect/>
          </a:stretch>
        </p:blipFill>
        <p:spPr>
          <a:xfrm>
            <a:off x="5766600" y="2823075"/>
            <a:ext cx="2934700" cy="2198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t>Phase 2 - Gross Revenue x Budget</a:t>
            </a:r>
            <a:endParaRPr/>
          </a:p>
        </p:txBody>
      </p:sp>
      <p:sp>
        <p:nvSpPr>
          <p:cNvPr id="360" name="Google Shape;360;p55"/>
          <p:cNvSpPr txBox="1">
            <a:spLocks noGrp="1"/>
          </p:cNvSpPr>
          <p:nvPr>
            <p:ph type="body" idx="1"/>
          </p:nvPr>
        </p:nvSpPr>
        <p:spPr>
          <a:xfrm>
            <a:off x="6264900" y="4568875"/>
            <a:ext cx="672900" cy="326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sz="1200">
                <a:solidFill>
                  <a:schemeClr val="dk1"/>
                </a:solidFill>
              </a:rPr>
              <a:t>Budget</a:t>
            </a:r>
            <a:endParaRPr sz="1200"/>
          </a:p>
        </p:txBody>
      </p:sp>
      <p:pic>
        <p:nvPicPr>
          <p:cNvPr id="361" name="Google Shape;361;p55"/>
          <p:cNvPicPr preferRelativeResize="0"/>
          <p:nvPr/>
        </p:nvPicPr>
        <p:blipFill>
          <a:blip r:embed="rId3">
            <a:alphaModFix/>
          </a:blip>
          <a:stretch>
            <a:fillRect/>
          </a:stretch>
        </p:blipFill>
        <p:spPr>
          <a:xfrm>
            <a:off x="3541493" y="1057800"/>
            <a:ext cx="5419632" cy="3471000"/>
          </a:xfrm>
          <a:prstGeom prst="rect">
            <a:avLst/>
          </a:prstGeom>
          <a:noFill/>
          <a:ln>
            <a:noFill/>
          </a:ln>
        </p:spPr>
      </p:pic>
      <p:sp>
        <p:nvSpPr>
          <p:cNvPr id="362" name="Google Shape;362;p55"/>
          <p:cNvSpPr txBox="1">
            <a:spLocks noGrp="1"/>
          </p:cNvSpPr>
          <p:nvPr>
            <p:ph type="body" idx="1"/>
          </p:nvPr>
        </p:nvSpPr>
        <p:spPr>
          <a:xfrm>
            <a:off x="311700" y="1152475"/>
            <a:ext cx="32298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Revenue increases with budget (direct relationship)</a:t>
            </a:r>
            <a:endParaRPr/>
          </a:p>
          <a:p>
            <a:pPr marL="457200" lvl="0" indent="-342900" algn="l" rtl="0">
              <a:lnSpc>
                <a:spcPct val="150000"/>
              </a:lnSpc>
              <a:spcBef>
                <a:spcPts val="0"/>
              </a:spcBef>
              <a:spcAft>
                <a:spcPts val="0"/>
              </a:spcAft>
              <a:buSzPts val="1800"/>
              <a:buChar char="●"/>
            </a:pPr>
            <a:r>
              <a:rPr lang="en"/>
              <a:t>More money spent leads to more money made, with some outliers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t>Phase 2 - Gross Revenue x Genre</a:t>
            </a:r>
            <a:endParaRPr/>
          </a:p>
        </p:txBody>
      </p:sp>
      <p:sp>
        <p:nvSpPr>
          <p:cNvPr id="368" name="Google Shape;368;p56"/>
          <p:cNvSpPr txBox="1">
            <a:spLocks noGrp="1"/>
          </p:cNvSpPr>
          <p:nvPr>
            <p:ph type="body" idx="1"/>
          </p:nvPr>
        </p:nvSpPr>
        <p:spPr>
          <a:xfrm>
            <a:off x="311700" y="1152475"/>
            <a:ext cx="4187100" cy="3416400"/>
          </a:xfrm>
          <a:prstGeom prst="rect">
            <a:avLst/>
          </a:prstGeom>
        </p:spPr>
        <p:txBody>
          <a:bodyPr spcFirstLastPara="1" wrap="square" lIns="91425" tIns="91425" rIns="91425" bIns="91425" anchor="t" anchorCtr="0">
            <a:normAutofit fontScale="85000"/>
          </a:bodyPr>
          <a:lstStyle/>
          <a:p>
            <a:pPr marL="457200" lvl="0" indent="-325755" algn="l" rtl="0">
              <a:lnSpc>
                <a:spcPct val="200000"/>
              </a:lnSpc>
              <a:spcBef>
                <a:spcPts val="0"/>
              </a:spcBef>
              <a:spcAft>
                <a:spcPts val="0"/>
              </a:spcAft>
              <a:buSzPct val="100000"/>
              <a:buChar char="●"/>
            </a:pPr>
            <a:r>
              <a:rPr lang="en"/>
              <a:t>Animation is the genre with the highest mean gross revenue</a:t>
            </a:r>
            <a:endParaRPr/>
          </a:p>
          <a:p>
            <a:pPr marL="457200" lvl="0" indent="-325755" algn="l" rtl="0">
              <a:lnSpc>
                <a:spcPct val="200000"/>
              </a:lnSpc>
              <a:spcBef>
                <a:spcPts val="0"/>
              </a:spcBef>
              <a:spcAft>
                <a:spcPts val="0"/>
              </a:spcAft>
              <a:buSzPct val="100000"/>
              <a:buChar char="●"/>
            </a:pPr>
            <a:r>
              <a:rPr lang="en"/>
              <a:t>Mystery, action, and family movies were the next highest mean revenue</a:t>
            </a:r>
            <a:endParaRPr/>
          </a:p>
          <a:p>
            <a:pPr marL="457200" lvl="0" indent="-325755" algn="l" rtl="0">
              <a:lnSpc>
                <a:spcPct val="200000"/>
              </a:lnSpc>
              <a:spcBef>
                <a:spcPts val="0"/>
              </a:spcBef>
              <a:spcAft>
                <a:spcPts val="0"/>
              </a:spcAft>
              <a:buSzPct val="100000"/>
              <a:buChar char="●"/>
            </a:pPr>
            <a:r>
              <a:rPr lang="en"/>
              <a:t>Overall family and children movies averaged highest mean gross revenue, niche genres averaged lower</a:t>
            </a:r>
            <a:endParaRPr/>
          </a:p>
        </p:txBody>
      </p:sp>
      <p:pic>
        <p:nvPicPr>
          <p:cNvPr id="369" name="Google Shape;369;p56"/>
          <p:cNvPicPr preferRelativeResize="0"/>
          <p:nvPr/>
        </p:nvPicPr>
        <p:blipFill>
          <a:blip r:embed="rId3">
            <a:alphaModFix/>
          </a:blip>
          <a:stretch>
            <a:fillRect/>
          </a:stretch>
        </p:blipFill>
        <p:spPr>
          <a:xfrm>
            <a:off x="4498700" y="1204679"/>
            <a:ext cx="4424670" cy="33119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7"/>
          <p:cNvSpPr txBox="1">
            <a:spLocks noGrp="1"/>
          </p:cNvSpPr>
          <p:nvPr>
            <p:ph type="title"/>
          </p:nvPr>
        </p:nvSpPr>
        <p:spPr>
          <a:xfrm>
            <a:off x="311700" y="205400"/>
            <a:ext cx="677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200" b="1"/>
              <a:t>Phase 2 - Gross Revenue x Rating </a:t>
            </a:r>
            <a:endParaRPr sz="3200"/>
          </a:p>
        </p:txBody>
      </p:sp>
      <p:sp>
        <p:nvSpPr>
          <p:cNvPr id="375" name="Google Shape;375;p57"/>
          <p:cNvSpPr txBox="1">
            <a:spLocks noGrp="1"/>
          </p:cNvSpPr>
          <p:nvPr>
            <p:ph type="body" idx="1"/>
          </p:nvPr>
        </p:nvSpPr>
        <p:spPr>
          <a:xfrm>
            <a:off x="311700" y="1152475"/>
            <a:ext cx="38253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Rating with the highest mean gross revenue: G, followed by PG</a:t>
            </a:r>
            <a:endParaRPr/>
          </a:p>
          <a:p>
            <a:pPr marL="457200" lvl="0" indent="-342900" algn="l" rtl="0">
              <a:lnSpc>
                <a:spcPct val="150000"/>
              </a:lnSpc>
              <a:spcBef>
                <a:spcPts val="0"/>
              </a:spcBef>
              <a:spcAft>
                <a:spcPts val="0"/>
              </a:spcAft>
              <a:buSzPts val="1800"/>
              <a:buChar char="●"/>
            </a:pPr>
            <a:r>
              <a:rPr lang="en"/>
              <a:t>Lower age ratings have higher mean gross revenues</a:t>
            </a:r>
            <a:endParaRPr/>
          </a:p>
          <a:p>
            <a:pPr marL="457200" lvl="0" indent="-342900" algn="l" rtl="0">
              <a:lnSpc>
                <a:spcPct val="150000"/>
              </a:lnSpc>
              <a:spcBef>
                <a:spcPts val="0"/>
              </a:spcBef>
              <a:spcAft>
                <a:spcPts val="0"/>
              </a:spcAft>
              <a:buSzPts val="1800"/>
              <a:buChar char="●"/>
            </a:pPr>
            <a:r>
              <a:rPr lang="en"/>
              <a:t>Possible explanation: larger target market in movies with more open age ranges </a:t>
            </a:r>
            <a:endParaRPr/>
          </a:p>
        </p:txBody>
      </p:sp>
      <p:pic>
        <p:nvPicPr>
          <p:cNvPr id="376" name="Google Shape;376;p57"/>
          <p:cNvPicPr preferRelativeResize="0"/>
          <p:nvPr/>
        </p:nvPicPr>
        <p:blipFill>
          <a:blip r:embed="rId3">
            <a:alphaModFix/>
          </a:blip>
          <a:stretch>
            <a:fillRect/>
          </a:stretch>
        </p:blipFill>
        <p:spPr>
          <a:xfrm>
            <a:off x="4299400" y="1152475"/>
            <a:ext cx="4532891"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2 </a:t>
            </a:r>
            <a:endParaRPr sz="3200"/>
          </a:p>
          <a:p>
            <a:pPr marL="0" lvl="0" indent="0" algn="l" rtl="0">
              <a:spcBef>
                <a:spcPts val="0"/>
              </a:spcBef>
              <a:spcAft>
                <a:spcPts val="0"/>
              </a:spcAft>
              <a:buNone/>
            </a:pPr>
            <a:endParaRPr/>
          </a:p>
        </p:txBody>
      </p:sp>
      <p:sp>
        <p:nvSpPr>
          <p:cNvPr id="382" name="Google Shape;382;p58"/>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383" name="Google Shape;383;p58"/>
          <p:cNvPicPr preferRelativeResize="0"/>
          <p:nvPr/>
        </p:nvPicPr>
        <p:blipFill>
          <a:blip r:embed="rId3">
            <a:alphaModFix/>
          </a:blip>
          <a:stretch>
            <a:fillRect/>
          </a:stretch>
        </p:blipFill>
        <p:spPr>
          <a:xfrm>
            <a:off x="4677557" y="1497038"/>
            <a:ext cx="3851882" cy="2881149"/>
          </a:xfrm>
          <a:prstGeom prst="rect">
            <a:avLst/>
          </a:prstGeom>
          <a:noFill/>
          <a:ln>
            <a:noFill/>
          </a:ln>
        </p:spPr>
      </p:pic>
      <p:pic>
        <p:nvPicPr>
          <p:cNvPr id="384" name="Google Shape;384;p58"/>
          <p:cNvPicPr preferRelativeResize="0"/>
          <p:nvPr/>
        </p:nvPicPr>
        <p:blipFill>
          <a:blip r:embed="rId4">
            <a:alphaModFix/>
          </a:blip>
          <a:stretch>
            <a:fillRect/>
          </a:stretch>
        </p:blipFill>
        <p:spPr>
          <a:xfrm>
            <a:off x="522775" y="1501625"/>
            <a:ext cx="3851878" cy="2871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9"/>
          <p:cNvSpPr txBox="1"/>
          <p:nvPr/>
        </p:nvSpPr>
        <p:spPr>
          <a:xfrm>
            <a:off x="304625" y="1091850"/>
            <a:ext cx="8200200" cy="3455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r>
              <a:rPr lang="en" sz="1600" b="1" u="sng">
                <a:solidFill>
                  <a:schemeClr val="dk1"/>
                </a:solidFill>
                <a:latin typeface="Proxima Nova"/>
                <a:ea typeface="Proxima Nova"/>
                <a:cs typeface="Proxima Nova"/>
                <a:sym typeface="Proxima Nova"/>
              </a:rPr>
              <a:t>Factors Impacting Gross Revenue - Conclusions</a:t>
            </a:r>
            <a:endParaRPr sz="1600" b="1" u="sng">
              <a:solidFill>
                <a:schemeClr val="dk1"/>
              </a:solidFill>
              <a:latin typeface="Proxima Nova"/>
              <a:ea typeface="Proxima Nova"/>
              <a:cs typeface="Proxima Nova"/>
              <a:sym typeface="Proxima Nova"/>
            </a:endParaRPr>
          </a:p>
          <a:p>
            <a:pPr marL="914400" marR="0" lvl="0" indent="-330200" algn="l" rtl="0">
              <a:lnSpc>
                <a:spcPct val="2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More family-friendly movies had higher mean gross revenue compared to niche genres and movies with limited age ranges (18+ or parental accompaniment required) </a:t>
            </a:r>
            <a:endParaRPr sz="1600">
              <a:solidFill>
                <a:schemeClr val="dk1"/>
              </a:solidFill>
              <a:latin typeface="Proxima Nova"/>
              <a:ea typeface="Proxima Nova"/>
              <a:cs typeface="Proxima Nova"/>
              <a:sym typeface="Proxima Nova"/>
            </a:endParaRPr>
          </a:p>
          <a:p>
            <a:pPr marL="914400" marR="0" lvl="0" indent="-330200" algn="l" rtl="0">
              <a:lnSpc>
                <a:spcPct val="2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Positive correlation between employment rate and mean gross revenue suggesting better economics conditions lead to more revenue success for films</a:t>
            </a:r>
            <a:endParaRPr sz="1600">
              <a:solidFill>
                <a:schemeClr val="dk1"/>
              </a:solidFill>
              <a:latin typeface="Proxima Nova"/>
              <a:ea typeface="Proxima Nova"/>
              <a:cs typeface="Proxima Nova"/>
              <a:sym typeface="Proxima Nova"/>
            </a:endParaRPr>
          </a:p>
          <a:p>
            <a:pPr marL="914400" marR="0" lvl="0" indent="0" algn="l"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390" name="Google Shape;390;p59"/>
          <p:cNvSpPr txBox="1"/>
          <p:nvPr/>
        </p:nvSpPr>
        <p:spPr>
          <a:xfrm>
            <a:off x="313047" y="409500"/>
            <a:ext cx="8517900" cy="546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100" b="1">
                <a:solidFill>
                  <a:schemeClr val="dk1"/>
                </a:solidFill>
                <a:latin typeface="Proxima Nova"/>
                <a:ea typeface="Proxima Nova"/>
                <a:cs typeface="Proxima Nova"/>
                <a:sym typeface="Proxima Nova"/>
              </a:rPr>
              <a:t>Phase 2 - Interpretation, Action, and Feedback</a:t>
            </a:r>
            <a:endParaRPr sz="3100">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Font typeface="Arial"/>
              <a:buNone/>
            </a:pPr>
            <a:r>
              <a:rPr lang="en" sz="3100" b="1"/>
              <a:t>Phase 2 - Interpretation, Action, and Feedback</a:t>
            </a:r>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a:solidFill>
                <a:schemeClr val="dk1"/>
              </a:solidFill>
            </a:endParaRPr>
          </a:p>
          <a:p>
            <a:pPr marL="0" lvl="0" indent="0" algn="l" rtl="0">
              <a:lnSpc>
                <a:spcPct val="200000"/>
              </a:lnSpc>
              <a:spcBef>
                <a:spcPts val="0"/>
              </a:spcBef>
              <a:spcAft>
                <a:spcPts val="0"/>
              </a:spcAft>
              <a:buNone/>
            </a:pPr>
            <a:r>
              <a:rPr lang="en" sz="1400" b="1" u="sng">
                <a:solidFill>
                  <a:schemeClr val="dk1"/>
                </a:solidFill>
              </a:rPr>
              <a:t>Recommendations / Decisions Available </a:t>
            </a:r>
            <a:endParaRPr sz="1400" b="1" u="sng">
              <a:solidFill>
                <a:schemeClr val="dk1"/>
              </a:solidFill>
            </a:endParaRPr>
          </a:p>
          <a:p>
            <a:pPr marL="914400" lvl="0" indent="-317500" algn="l" rtl="0">
              <a:lnSpc>
                <a:spcPct val="200000"/>
              </a:lnSpc>
              <a:spcBef>
                <a:spcPts val="0"/>
              </a:spcBef>
              <a:spcAft>
                <a:spcPts val="0"/>
              </a:spcAft>
              <a:buClr>
                <a:schemeClr val="dk1"/>
              </a:buClr>
              <a:buSzPts val="1400"/>
              <a:buFont typeface="Proxima Nova"/>
              <a:buChar char="●"/>
            </a:pPr>
            <a:r>
              <a:rPr lang="en" sz="1400">
                <a:solidFill>
                  <a:schemeClr val="dk1"/>
                </a:solidFill>
              </a:rPr>
              <a:t>Filmmakers can increase mean gross revenue by targeting larger audience ranges </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Arial"/>
              <a:buChar char="●"/>
            </a:pPr>
            <a:r>
              <a:rPr lang="en" sz="1400">
                <a:solidFill>
                  <a:schemeClr val="dk1"/>
                </a:solidFill>
              </a:rPr>
              <a:t>Choosing genres that appeal more to family-friendly audiences (action, animation, family movies) can increase revenue </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Proxima Nova"/>
              <a:buChar char="●"/>
            </a:pPr>
            <a:r>
              <a:rPr lang="en" sz="1400">
                <a:solidFill>
                  <a:schemeClr val="dk1"/>
                </a:solidFill>
              </a:rPr>
              <a:t>Release films under better economic conditions (higher employment rate) to increase revenue</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Arial"/>
              <a:buChar char="●"/>
            </a:pPr>
            <a:r>
              <a:rPr lang="en" sz="1400">
                <a:solidFill>
                  <a:srgbClr val="000000"/>
                </a:solidFill>
              </a:rPr>
              <a:t>There is a direct correlation between budget and gross revenue - filmmakers need to invest more to increase their gross revenue (assuming the movie is successful)</a:t>
            </a:r>
            <a:endParaRPr sz="14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Font typeface="Arial"/>
              <a:buNone/>
            </a:pPr>
            <a:r>
              <a:rPr lang="en" sz="3100" b="1"/>
              <a:t>Phase 2 - Missing Data</a:t>
            </a:r>
            <a:endParaRPr/>
          </a:p>
        </p:txBody>
      </p:sp>
      <p:sp>
        <p:nvSpPr>
          <p:cNvPr id="402" name="Google Shape;402;p61"/>
          <p:cNvSpPr txBox="1">
            <a:spLocks noGrp="1"/>
          </p:cNvSpPr>
          <p:nvPr>
            <p:ph type="body" idx="1"/>
          </p:nvPr>
        </p:nvSpPr>
        <p:spPr>
          <a:xfrm>
            <a:off x="177682" y="1379500"/>
            <a:ext cx="80229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From the original data sets, we deleted the variables (cleaned the data) that were not relevant to our business goal or analysis (director, star of the movie, etc.) </a:t>
            </a:r>
            <a:endParaRPr sz="1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Binary Logistic Regression Tables</a:t>
            </a:r>
            <a:endParaRPr b="1"/>
          </a:p>
        </p:txBody>
      </p:sp>
      <p:pic>
        <p:nvPicPr>
          <p:cNvPr id="91" name="Google Shape;91;p18"/>
          <p:cNvPicPr preferRelativeResize="0"/>
          <p:nvPr/>
        </p:nvPicPr>
        <p:blipFill rotWithShape="1">
          <a:blip r:embed="rId3">
            <a:alphaModFix/>
          </a:blip>
          <a:srcRect t="3753"/>
          <a:stretch/>
        </p:blipFill>
        <p:spPr>
          <a:xfrm>
            <a:off x="485400" y="1444325"/>
            <a:ext cx="4508400" cy="3097450"/>
          </a:xfrm>
          <a:prstGeom prst="rect">
            <a:avLst/>
          </a:prstGeom>
          <a:noFill/>
          <a:ln>
            <a:noFill/>
          </a:ln>
        </p:spPr>
      </p:pic>
      <p:pic>
        <p:nvPicPr>
          <p:cNvPr id="92" name="Google Shape;92;p18"/>
          <p:cNvPicPr preferRelativeResize="0"/>
          <p:nvPr/>
        </p:nvPicPr>
        <p:blipFill>
          <a:blip r:embed="rId4">
            <a:alphaModFix/>
          </a:blip>
          <a:stretch>
            <a:fillRect/>
          </a:stretch>
        </p:blipFill>
        <p:spPr>
          <a:xfrm>
            <a:off x="5440900" y="323663"/>
            <a:ext cx="3419451" cy="4496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212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b="1">
                <a:solidFill>
                  <a:srgbClr val="000000"/>
                </a:solidFill>
                <a:latin typeface="Arial"/>
                <a:ea typeface="Arial"/>
                <a:cs typeface="Arial"/>
                <a:sym typeface="Arial"/>
              </a:rPr>
              <a:t>SAS Rapid Predictive Modeler (RPM) Results</a:t>
            </a:r>
            <a:endParaRPr/>
          </a:p>
        </p:txBody>
      </p:sp>
      <p:sp>
        <p:nvSpPr>
          <p:cNvPr id="98" name="Google Shape;98;p19"/>
          <p:cNvSpPr txBox="1">
            <a:spLocks noGrp="1"/>
          </p:cNvSpPr>
          <p:nvPr>
            <p:ph type="body" idx="1"/>
          </p:nvPr>
        </p:nvSpPr>
        <p:spPr>
          <a:xfrm>
            <a:off x="311700" y="3945025"/>
            <a:ext cx="8520600" cy="1015500"/>
          </a:xfrm>
          <a:prstGeom prst="rect">
            <a:avLst/>
          </a:prstGeom>
        </p:spPr>
        <p:txBody>
          <a:bodyPr spcFirstLastPara="1" wrap="square" lIns="91425" tIns="91425" rIns="91425" bIns="91425" anchor="t" anchorCtr="0">
            <a:normAutofit lnSpcReduction="20000"/>
          </a:bodyPr>
          <a:lstStyle/>
          <a:p>
            <a:pPr marL="457200" lvl="0" indent="-317500" algn="l" rtl="0">
              <a:spcBef>
                <a:spcPts val="0"/>
              </a:spcBef>
              <a:spcAft>
                <a:spcPts val="0"/>
              </a:spcAft>
              <a:buClr>
                <a:schemeClr val="dk1"/>
              </a:buClr>
              <a:buSzPts val="1400"/>
              <a:buChar char="●"/>
            </a:pPr>
            <a:r>
              <a:rPr lang="en" sz="1400">
                <a:solidFill>
                  <a:schemeClr val="dk1"/>
                </a:solidFill>
              </a:rPr>
              <a:t>Target Variable: gross2, which is gross revenue divided into “high” or “low” depending on whether it was higher or lower than the median gross revenue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Selected Variables: budget, year, unemployed_percent, employed_percent, rating, runtime, genre and score</a:t>
            </a:r>
            <a:endParaRPr sz="1400">
              <a:solidFill>
                <a:schemeClr val="dk1"/>
              </a:solidFill>
            </a:endParaRPr>
          </a:p>
        </p:txBody>
      </p:sp>
      <p:pic>
        <p:nvPicPr>
          <p:cNvPr id="99" name="Google Shape;99;p19"/>
          <p:cNvPicPr preferRelativeResize="0"/>
          <p:nvPr/>
        </p:nvPicPr>
        <p:blipFill>
          <a:blip r:embed="rId3">
            <a:alphaModFix/>
          </a:blip>
          <a:stretch>
            <a:fillRect/>
          </a:stretch>
        </p:blipFill>
        <p:spPr>
          <a:xfrm>
            <a:off x="360625" y="784700"/>
            <a:ext cx="6704701" cy="2985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Variable Attribute Importance and Crosstabulations</a:t>
            </a:r>
            <a:endParaRPr b="1"/>
          </a:p>
        </p:txBody>
      </p:sp>
      <p:sp>
        <p:nvSpPr>
          <p:cNvPr id="105" name="Google Shape;105;p20"/>
          <p:cNvSpPr txBox="1">
            <a:spLocks noGrp="1"/>
          </p:cNvSpPr>
          <p:nvPr>
            <p:ph type="body" idx="1"/>
          </p:nvPr>
        </p:nvSpPr>
        <p:spPr>
          <a:xfrm>
            <a:off x="311700" y="3379725"/>
            <a:ext cx="8520600" cy="929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The high budget bucket has the highest concentration of high gross profit movies (54.65%)</a:t>
            </a:r>
            <a:endParaRPr/>
          </a:p>
        </p:txBody>
      </p:sp>
      <p:pic>
        <p:nvPicPr>
          <p:cNvPr id="106" name="Google Shape;106;p20"/>
          <p:cNvPicPr preferRelativeResize="0"/>
          <p:nvPr/>
        </p:nvPicPr>
        <p:blipFill>
          <a:blip r:embed="rId3">
            <a:alphaModFix/>
          </a:blip>
          <a:stretch>
            <a:fillRect/>
          </a:stretch>
        </p:blipFill>
        <p:spPr>
          <a:xfrm>
            <a:off x="311700" y="1070299"/>
            <a:ext cx="8520602" cy="2155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Classification Matrix Target </a:t>
            </a:r>
            <a:endParaRPr b="1"/>
          </a:p>
        </p:txBody>
      </p:sp>
      <p:sp>
        <p:nvSpPr>
          <p:cNvPr id="112" name="Google Shape;112;p21"/>
          <p:cNvSpPr txBox="1">
            <a:spLocks noGrp="1"/>
          </p:cNvSpPr>
          <p:nvPr>
            <p:ph type="body" idx="1"/>
          </p:nvPr>
        </p:nvSpPr>
        <p:spPr>
          <a:xfrm>
            <a:off x="311700" y="3068400"/>
            <a:ext cx="8520600" cy="150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The sensitivity of the model is 68.66%, and it can also predict 69.1% of data that hasn’t been seen before.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specificity of the model is around 79% for both the train model and data that hasn't been seen before.</a:t>
            </a:r>
            <a:endParaRPr>
              <a:solidFill>
                <a:schemeClr val="dk1"/>
              </a:solidFill>
            </a:endParaRPr>
          </a:p>
        </p:txBody>
      </p:sp>
      <p:pic>
        <p:nvPicPr>
          <p:cNvPr id="113" name="Google Shape;113;p21"/>
          <p:cNvPicPr preferRelativeResize="0"/>
          <p:nvPr/>
        </p:nvPicPr>
        <p:blipFill>
          <a:blip r:embed="rId3">
            <a:alphaModFix/>
          </a:blip>
          <a:stretch>
            <a:fillRect/>
          </a:stretch>
        </p:blipFill>
        <p:spPr>
          <a:xfrm>
            <a:off x="267975" y="1097076"/>
            <a:ext cx="8436501" cy="189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Choice of Model</a:t>
            </a:r>
            <a:endParaRPr b="1"/>
          </a:p>
        </p:txBody>
      </p:sp>
      <p:sp>
        <p:nvSpPr>
          <p:cNvPr id="119" name="Google Shape;119;p22"/>
          <p:cNvSpPr txBox="1">
            <a:spLocks noGrp="1"/>
          </p:cNvSpPr>
          <p:nvPr>
            <p:ph type="body" idx="1"/>
          </p:nvPr>
        </p:nvSpPr>
        <p:spPr>
          <a:xfrm>
            <a:off x="311700" y="3104350"/>
            <a:ext cx="8520600" cy="1379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00000"/>
              </a:buClr>
              <a:buSzPts val="1800"/>
              <a:buChar char="●"/>
            </a:pPr>
            <a:r>
              <a:rPr lang="en">
                <a:solidFill>
                  <a:srgbClr val="000000"/>
                </a:solidFill>
              </a:rPr>
              <a:t>SAS chose to use the Main Effects Regression method as the model for this analysis</a:t>
            </a:r>
            <a:endParaRPr>
              <a:solidFill>
                <a:srgbClr val="000000"/>
              </a:solidFill>
            </a:endParaRPr>
          </a:p>
          <a:p>
            <a:pPr marL="914400" lvl="1" indent="-317500" algn="l" rtl="0">
              <a:lnSpc>
                <a:spcPct val="150000"/>
              </a:lnSpc>
              <a:spcBef>
                <a:spcPts val="0"/>
              </a:spcBef>
              <a:spcAft>
                <a:spcPts val="0"/>
              </a:spcAft>
              <a:buClr>
                <a:srgbClr val="000000"/>
              </a:buClr>
              <a:buSzPts val="1400"/>
              <a:buChar char="○"/>
            </a:pPr>
            <a:r>
              <a:rPr lang="en">
                <a:solidFill>
                  <a:srgbClr val="000000"/>
                </a:solidFill>
              </a:rPr>
              <a:t>Highest Akaike’s Information Criterion</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311688" y="1152475"/>
            <a:ext cx="8571377" cy="1773800"/>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2664</Words>
  <Application>Microsoft Macintosh PowerPoint</Application>
  <PresentationFormat>On-screen Show (16:9)</PresentationFormat>
  <Paragraphs>212</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Noto Sans Symbols</vt:lpstr>
      <vt:lpstr>Proxima Nova</vt:lpstr>
      <vt:lpstr>Arial</vt:lpstr>
      <vt:lpstr>Spearmint</vt:lpstr>
      <vt:lpstr>DSO Project 2 - Phase 4</vt:lpstr>
      <vt:lpstr>Phase 3 Summary</vt:lpstr>
      <vt:lpstr>Phase 3 Summary Continued</vt:lpstr>
      <vt:lpstr>ROC Curve</vt:lpstr>
      <vt:lpstr>Binary Logistic Regression Tables</vt:lpstr>
      <vt:lpstr>SAS Rapid Predictive Modeler (RPM) Results</vt:lpstr>
      <vt:lpstr>Variable Attribute Importance and Crosstabulations</vt:lpstr>
      <vt:lpstr>Classification Matrix Target </vt:lpstr>
      <vt:lpstr>Choice of Model</vt:lpstr>
      <vt:lpstr>Selected Variable Importance </vt:lpstr>
      <vt:lpstr>Roc Plot Comparison</vt:lpstr>
      <vt:lpstr>Conclusion</vt:lpstr>
      <vt:lpstr>DSO Project 2 - Phase 3</vt:lpstr>
      <vt:lpstr>Phase 1 &amp; 2 Summary</vt:lpstr>
      <vt:lpstr>Phase 1 &amp; 2 Summary Cont.</vt:lpstr>
      <vt:lpstr>Phase 3 - Correlations   </vt:lpstr>
      <vt:lpstr>Unemployed_percent </vt:lpstr>
      <vt:lpstr>Employed_percent </vt:lpstr>
      <vt:lpstr>Year</vt:lpstr>
      <vt:lpstr>IMDB Score</vt:lpstr>
      <vt:lpstr>Budget</vt:lpstr>
      <vt:lpstr>Multivariate Linear Regression Models</vt:lpstr>
      <vt:lpstr>PowerPoint Presentation</vt:lpstr>
      <vt:lpstr>Linear Regression Conclusions </vt:lpstr>
      <vt:lpstr>Genre</vt:lpstr>
      <vt:lpstr>Country</vt:lpstr>
      <vt:lpstr>Rating</vt:lpstr>
      <vt:lpstr>ANOVA</vt:lpstr>
      <vt:lpstr>ANOVA</vt:lpstr>
      <vt:lpstr>Statistically Significant Differences</vt:lpstr>
      <vt:lpstr>Statistically Significant Interactions</vt:lpstr>
      <vt:lpstr>PowerPoint Presentation</vt:lpstr>
      <vt:lpstr>PowerPoint Presentation</vt:lpstr>
      <vt:lpstr>Conclusion</vt:lpstr>
      <vt:lpstr>Project 2 Appendix: Phase 1 &amp; 2</vt:lpstr>
      <vt:lpstr>Phase 1 - Business Goal</vt:lpstr>
      <vt:lpstr>Phase 1 - Variables</vt:lpstr>
      <vt:lpstr>Phase 1 - Data Collection</vt:lpstr>
      <vt:lpstr>PowerPoint Presentation</vt:lpstr>
      <vt:lpstr>PowerPoint Presentation</vt:lpstr>
      <vt:lpstr>Phase 2 - Descriptive Statistics  </vt:lpstr>
      <vt:lpstr>Phase 2 - Gross Revenue x Budget</vt:lpstr>
      <vt:lpstr>Phase 2 - Gross Revenue x Genre</vt:lpstr>
      <vt:lpstr>Phase 2 - Gross Revenue x Rating </vt:lpstr>
      <vt:lpstr>Phase 2  </vt:lpstr>
      <vt:lpstr>PowerPoint Presentation</vt:lpstr>
      <vt:lpstr>Phase 2 - Interpretation, Action, and Feedback</vt:lpstr>
      <vt:lpstr>Phase 2 - Missing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Project 2 - Phase 4</dc:title>
  <cp:lastModifiedBy>Selena Sun</cp:lastModifiedBy>
  <cp:revision>1</cp:revision>
  <dcterms:modified xsi:type="dcterms:W3CDTF">2022-07-06T22:03:13Z</dcterms:modified>
</cp:coreProperties>
</file>